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36" r:id="rId2"/>
    <p:sldId id="3139" r:id="rId3"/>
    <p:sldId id="339" r:id="rId4"/>
    <p:sldId id="3144" r:id="rId5"/>
    <p:sldId id="3145" r:id="rId6"/>
    <p:sldId id="3142" r:id="rId7"/>
    <p:sldId id="3146" r:id="rId8"/>
    <p:sldId id="3148" r:id="rId9"/>
    <p:sldId id="3150" r:id="rId10"/>
    <p:sldId id="3153" r:id="rId11"/>
    <p:sldId id="3151" r:id="rId12"/>
    <p:sldId id="3152" r:id="rId13"/>
    <p:sldId id="3149" r:id="rId14"/>
    <p:sldId id="3143" r:id="rId15"/>
  </p:sldIdLst>
  <p:sldSz cx="10693400" cy="7561263"/>
  <p:notesSz cx="6797675" cy="992822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3" userDrawn="1">
          <p15:clr>
            <a:srgbClr val="A4A3A4"/>
          </p15:clr>
        </p15:guide>
        <p15:guide id="2" pos="3368">
          <p15:clr>
            <a:srgbClr val="A4A3A4"/>
          </p15:clr>
        </p15:guide>
        <p15:guide id="3" pos="465" userDrawn="1">
          <p15:clr>
            <a:srgbClr val="A4A3A4"/>
          </p15:clr>
        </p15:guide>
        <p15:guide id="4" pos="6407" userDrawn="1">
          <p15:clr>
            <a:srgbClr val="A4A3A4"/>
          </p15:clr>
        </p15:guide>
        <p15:guide id="5" orient="horz" pos="4332" userDrawn="1">
          <p15:clr>
            <a:srgbClr val="A4A3A4"/>
          </p15:clr>
        </p15:guide>
        <p15:guide id="6" orient="horz" pos="885" userDrawn="1">
          <p15:clr>
            <a:srgbClr val="A4A3A4"/>
          </p15:clr>
        </p15:guide>
        <p15:guide id="7" pos="3459" userDrawn="1">
          <p15:clr>
            <a:srgbClr val="A4A3A4"/>
          </p15:clr>
        </p15:guide>
        <p15:guide id="8" pos="32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ндирякова Татьяна Владимировна" initials="ЕТВ" lastIdx="14" clrIdx="0">
    <p:extLst>
      <p:ext uri="{19B8F6BF-5375-455C-9EA6-DF929625EA0E}">
        <p15:presenceInfo xmlns:p15="http://schemas.microsoft.com/office/powerpoint/2012/main" userId="S-1-5-21-2756782971-977258598-3578152792-656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939"/>
    <a:srgbClr val="004D9E"/>
    <a:srgbClr val="97C026"/>
    <a:srgbClr val="44546A"/>
    <a:srgbClr val="7FA6CE"/>
    <a:srgbClr val="E6E6E6"/>
    <a:srgbClr val="0070C0"/>
    <a:srgbClr val="C6EA65"/>
    <a:srgbClr val="94C11A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5" autoAdjust="0"/>
    <p:restoredTop sz="88167" autoAdjust="0"/>
  </p:normalViewPr>
  <p:slideViewPr>
    <p:cSldViewPr>
      <p:cViewPr varScale="1">
        <p:scale>
          <a:sx n="92" d="100"/>
          <a:sy n="92" d="100"/>
        </p:scale>
        <p:origin x="1998" y="78"/>
      </p:cViewPr>
      <p:guideLst>
        <p:guide orient="horz" pos="703"/>
        <p:guide pos="3368"/>
        <p:guide pos="465"/>
        <p:guide pos="6407"/>
        <p:guide orient="horz" pos="4332"/>
        <p:guide orient="horz" pos="885"/>
        <p:guide pos="3459"/>
        <p:guide pos="32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862" y="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2T15:43:57.177" idx="14">
    <p:pos x="6601" y="324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CD095E3A-6B40-4E45-9B40-32748B256F05}" type="datetimeFigureOut">
              <a:rPr lang="ru-RU" smtClean="0"/>
              <a:pPr/>
              <a:t>19.08.2022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5631C637-D8B5-4D10-BE79-57E3DD919F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EF0E40B4-96F9-4438-8FAD-B0488F02848F}" type="datetimeFigureOut">
              <a:rPr lang="ru-RU" smtClean="0"/>
              <a:pPr/>
              <a:t>19.08.2022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609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07ADFCF8-BB0E-4238-AFCE-06BAD00A9D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Данные обновлены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DFCF8-BB0E-4238-AFCE-06BAD00A9DC5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240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9CA6-ED86-418B-86F9-53840EBE0F9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13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9CA6-ED86-418B-86F9-53840EBE0F9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87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6" name="Shape 4616"/>
          <p:cNvSpPr txBox="1">
            <a:spLocks noGrp="1"/>
          </p:cNvSpPr>
          <p:nvPr>
            <p:ph type="body" idx="1"/>
          </p:nvPr>
        </p:nvSpPr>
        <p:spPr>
          <a:xfrm>
            <a:off x="685641" y="4423892"/>
            <a:ext cx="5485118" cy="3619549"/>
          </a:xfrm>
          <a:prstGeom prst="rect">
            <a:avLst/>
          </a:prstGeom>
        </p:spPr>
        <p:txBody>
          <a:bodyPr lIns="91407" tIns="91407" rIns="91407" bIns="91407" anchor="t" anchorCtr="0">
            <a:noAutofit/>
          </a:bodyPr>
          <a:lstStyle/>
          <a:p>
            <a:endParaRPr dirty="0"/>
          </a:p>
        </p:txBody>
      </p:sp>
      <p:sp>
        <p:nvSpPr>
          <p:cNvPr id="4617" name="Shape 4617"/>
          <p:cNvSpPr>
            <a:spLocks noGrp="1" noRot="1" noChangeAspect="1"/>
          </p:cNvSpPr>
          <p:nvPr>
            <p:ph type="sldImg" idx="2"/>
          </p:nvPr>
        </p:nvSpPr>
        <p:spPr>
          <a:xfrm>
            <a:off x="1235075" y="1149350"/>
            <a:ext cx="4386263" cy="31035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13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Данные ОБНОВЛЕНЫ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9CA6-ED86-418B-86F9-53840EBE0F9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9CA6-ED86-418B-86F9-53840EBE0F9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31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9CA6-ED86-418B-86F9-53840EBE0F9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0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9CA6-ED86-418B-86F9-53840EBE0F9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49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9CA6-ED86-418B-86F9-53840EBE0F9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10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9CA6-ED86-418B-86F9-53840EBE0F9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8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9CA6-ED86-418B-86F9-53840EBE0F9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64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9CA6-ED86-418B-86F9-53840EBE0F9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92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>
          <a:xfrm>
            <a:off x="594172" y="3132559"/>
            <a:ext cx="9433048" cy="3168352"/>
          </a:xfrm>
        </p:spPr>
        <p:txBody>
          <a:bodyPr anchor="t">
            <a:normAutofit/>
          </a:bodyPr>
          <a:lstStyle>
            <a:lvl1pPr algn="l">
              <a:lnSpc>
                <a:spcPts val="7000"/>
              </a:lnSpc>
              <a:defRPr sz="7500" b="1" spc="-150"/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вашей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28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20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534670" y="3132559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8B54C0-53A0-4DEC-ABA2-58F4C8FFB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3400" cy="756126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Прямоугольник 29">
            <a:extLst>
              <a:ext uri="{FF2B5EF4-FFF2-40B4-BE49-F238E27FC236}">
                <a16:creationId xmlns:a16="http://schemas.microsoft.com/office/drawing/2014/main" id="{9A7CC3ED-998A-46EF-9F3B-DB788B2EF1FD}"/>
              </a:ext>
            </a:extLst>
          </p:cNvPr>
          <p:cNvSpPr/>
          <p:nvPr userDrawn="1"/>
        </p:nvSpPr>
        <p:spPr>
          <a:xfrm>
            <a:off x="-3" y="7126046"/>
            <a:ext cx="296602" cy="439180"/>
          </a:xfrm>
          <a:prstGeom prst="rect">
            <a:avLst/>
          </a:prstGeom>
          <a:solidFill>
            <a:srgbClr val="004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67" dirty="0"/>
          </a:p>
        </p:txBody>
      </p:sp>
      <p:sp>
        <p:nvSpPr>
          <p:cNvPr id="4" name="Прямоугольник 30">
            <a:extLst>
              <a:ext uri="{FF2B5EF4-FFF2-40B4-BE49-F238E27FC236}">
                <a16:creationId xmlns:a16="http://schemas.microsoft.com/office/drawing/2014/main" id="{43AAAE35-8A9C-4FC1-B530-9510F7E79A23}"/>
              </a:ext>
            </a:extLst>
          </p:cNvPr>
          <p:cNvSpPr/>
          <p:nvPr userDrawn="1"/>
        </p:nvSpPr>
        <p:spPr>
          <a:xfrm>
            <a:off x="0" y="6686866"/>
            <a:ext cx="296602" cy="439180"/>
          </a:xfrm>
          <a:prstGeom prst="rect">
            <a:avLst/>
          </a:prstGeom>
          <a:solidFill>
            <a:srgbClr val="94C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67" dirty="0"/>
          </a:p>
        </p:txBody>
      </p:sp>
      <p:pic>
        <p:nvPicPr>
          <p:cNvPr id="5" name="Рисунок 16">
            <a:extLst>
              <a:ext uri="{FF2B5EF4-FFF2-40B4-BE49-F238E27FC236}">
                <a16:creationId xmlns:a16="http://schemas.microsoft.com/office/drawing/2014/main" id="{8D73C4F8-829F-41D9-84B0-DE33AA2C86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745" y="0"/>
            <a:ext cx="1474932" cy="6548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7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71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07140" y="6906456"/>
            <a:ext cx="85159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12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8468" y="6906456"/>
            <a:ext cx="597666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07140" y="6906456"/>
            <a:ext cx="85159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02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164" y="1764407"/>
            <a:ext cx="4752528" cy="489654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5387242" y="1764407"/>
            <a:ext cx="4752528" cy="489654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8468" y="6906456"/>
            <a:ext cx="597666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07140" y="6906456"/>
            <a:ext cx="85159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2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258468" y="6906456"/>
            <a:ext cx="597666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307140" y="6906456"/>
            <a:ext cx="85159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25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93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8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87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87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8468" y="6906456"/>
            <a:ext cx="597666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07140" y="6906456"/>
            <a:ext cx="85159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557956" y="1908423"/>
            <a:ext cx="288032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557956" y="2412479"/>
            <a:ext cx="288032" cy="288032"/>
          </a:xfrm>
          <a:prstGeom prst="rect">
            <a:avLst/>
          </a:prstGeom>
          <a:solidFill>
            <a:srgbClr val="97C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557956" y="1433017"/>
            <a:ext cx="288032" cy="288032"/>
          </a:xfrm>
          <a:prstGeom prst="rect">
            <a:avLst/>
          </a:prstGeom>
          <a:solidFill>
            <a:srgbClr val="004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552796" y="2873017"/>
            <a:ext cx="288032" cy="288032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46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701" r:id="rId8"/>
    <p:sldLayoutId id="2147483700" r:id="rId9"/>
    <p:sldLayoutId id="2147483656" r:id="rId10"/>
    <p:sldLayoutId id="2147483657" r:id="rId11"/>
    <p:sldLayoutId id="2147483696" r:id="rId12"/>
    <p:sldLayoutId id="2147483698" r:id="rId13"/>
    <p:sldLayoutId id="2147483702" r:id="rId14"/>
    <p:sldLayoutId id="2147483703" r:id="rId15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long-angle-view-of-high-rise-glass-buildings-1055297.jpg">
            <a:extLst>
              <a:ext uri="{FF2B5EF4-FFF2-40B4-BE49-F238E27FC236}">
                <a16:creationId xmlns:a16="http://schemas.microsoft.com/office/drawing/2014/main" id="{92175479-341B-44C0-AE2D-B02DB423DB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 l="10235" r="10235"/>
          <a:stretch>
            <a:fillRect/>
          </a:stretch>
        </p:blipFill>
        <p:spPr>
          <a:xfrm>
            <a:off x="0" y="0"/>
            <a:ext cx="10693400" cy="7561263"/>
          </a:xfrm>
        </p:spPr>
      </p:pic>
      <p:grpSp>
        <p:nvGrpSpPr>
          <p:cNvPr id="11" name="Группа 10"/>
          <p:cNvGrpSpPr/>
          <p:nvPr/>
        </p:nvGrpSpPr>
        <p:grpSpPr>
          <a:xfrm>
            <a:off x="-4480" y="6409756"/>
            <a:ext cx="2497629" cy="1136296"/>
            <a:chOff x="-10" y="11658806"/>
            <a:chExt cx="4714275" cy="214475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-10" y="12974613"/>
              <a:ext cx="559836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67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4" y="12145660"/>
              <a:ext cx="559836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67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838" y="11658806"/>
              <a:ext cx="3363703" cy="149348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9199" y="12105834"/>
              <a:ext cx="875066" cy="651437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954212" y="2907798"/>
            <a:ext cx="7315208" cy="156966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4800" b="1" dirty="0">
                <a:solidFill>
                  <a:schemeClr val="bg2"/>
                </a:solidFill>
              </a:rPr>
              <a:t>Обзор ФСБУ 25/2018</a:t>
            </a:r>
          </a:p>
          <a:p>
            <a:r>
              <a:rPr lang="ru-RU" sz="4800" b="1" dirty="0">
                <a:solidFill>
                  <a:schemeClr val="bg2"/>
                </a:solidFill>
              </a:rPr>
              <a:t>при учете у арендатора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82714" y="6437726"/>
            <a:ext cx="2817118" cy="5539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3000" b="1" dirty="0">
                <a:solidFill>
                  <a:schemeClr val="bg2"/>
                </a:solidFill>
              </a:rPr>
              <a:t>Январь 2022г.</a:t>
            </a:r>
          </a:p>
        </p:txBody>
      </p:sp>
    </p:spTree>
    <p:extLst>
      <p:ext uri="{BB962C8B-B14F-4D97-AF65-F5344CB8AC3E}">
        <p14:creationId xmlns:p14="http://schemas.microsoft.com/office/powerpoint/2010/main" val="384601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3801F40-85F8-4D07-9D03-F879674A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0657C65A-1393-494B-AA5A-93BEC258C62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62124" y="652821"/>
            <a:ext cx="10153128" cy="42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11113" defTabSz="914077">
              <a:lnSpc>
                <a:spcPts val="3800"/>
              </a:lnSpc>
              <a:defRPr sz="3600" b="1">
                <a:solidFill>
                  <a:srgbClr val="004D9E"/>
                </a:solidFill>
                <a:latin typeface="+mj-lt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200" dirty="0"/>
              <a:t>Пример: отражение операций в учете на дату зачета аванса 01.02.2022г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A5EA3C-A8A2-45B3-A9D0-C56908B96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98" y="1836415"/>
            <a:ext cx="10421804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61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/>
          <p:cNvSpPr txBox="1">
            <a:spLocks/>
          </p:cNvSpPr>
          <p:nvPr/>
        </p:nvSpPr>
        <p:spPr bwMode="auto">
          <a:xfrm>
            <a:off x="378148" y="309079"/>
            <a:ext cx="9721080" cy="42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11113" defTabSz="914077">
              <a:lnSpc>
                <a:spcPts val="3800"/>
              </a:lnSpc>
              <a:defRPr sz="3600" b="1">
                <a:solidFill>
                  <a:srgbClr val="004D9E"/>
                </a:solidFill>
                <a:latin typeface="+mj-lt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200" dirty="0"/>
              <a:t>Пример: отражение операций в учете на дату начисления 28.02.2022г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AAE28BC7-C52B-4812-BCCA-9BADA3E9BF6B}"/>
              </a:ext>
            </a:extLst>
          </p:cNvPr>
          <p:cNvSpPr txBox="1">
            <a:spLocks/>
          </p:cNvSpPr>
          <p:nvPr/>
        </p:nvSpPr>
        <p:spPr>
          <a:xfrm>
            <a:off x="9550898" y="7039085"/>
            <a:ext cx="851590" cy="4025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4E8835-8C83-4574-951E-2F973674DF4E}" type="slidenum">
              <a:rPr lang="ru-RU" sz="1400" smtClean="0">
                <a:solidFill>
                  <a:srgbClr val="8996BD"/>
                </a:solidFill>
              </a:rPr>
              <a:pPr algn="r"/>
              <a:t>11</a:t>
            </a:fld>
            <a:endParaRPr lang="ru-RU" sz="1400" dirty="0">
              <a:solidFill>
                <a:srgbClr val="8996BD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A0BFF1-9550-421B-9967-564E45AE6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40" y="746495"/>
            <a:ext cx="9812119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20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/>
          <p:cNvSpPr txBox="1">
            <a:spLocks/>
          </p:cNvSpPr>
          <p:nvPr/>
        </p:nvSpPr>
        <p:spPr bwMode="auto">
          <a:xfrm>
            <a:off x="378148" y="307604"/>
            <a:ext cx="9721080" cy="43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11113" defTabSz="914077">
              <a:lnSpc>
                <a:spcPts val="3800"/>
              </a:lnSpc>
              <a:defRPr sz="3600" b="1">
                <a:solidFill>
                  <a:srgbClr val="004D9E"/>
                </a:solidFill>
                <a:latin typeface="+mj-lt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300" dirty="0"/>
              <a:t>Пример: отражение выкупной стоимости в учете 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AAE28BC7-C52B-4812-BCCA-9BADA3E9BF6B}"/>
              </a:ext>
            </a:extLst>
          </p:cNvPr>
          <p:cNvSpPr txBox="1">
            <a:spLocks/>
          </p:cNvSpPr>
          <p:nvPr/>
        </p:nvSpPr>
        <p:spPr>
          <a:xfrm>
            <a:off x="9550898" y="7039085"/>
            <a:ext cx="851590" cy="4025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4E8835-8C83-4574-951E-2F973674DF4E}" type="slidenum">
              <a:rPr lang="ru-RU" sz="1400" smtClean="0">
                <a:solidFill>
                  <a:srgbClr val="8996BD"/>
                </a:solidFill>
              </a:rPr>
              <a:pPr algn="r"/>
              <a:t>12</a:t>
            </a:fld>
            <a:endParaRPr lang="ru-RU" sz="1400" dirty="0">
              <a:solidFill>
                <a:srgbClr val="8996BD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852BEE-DDB1-40DF-9822-2EDB0419B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61" y="1108495"/>
            <a:ext cx="9869277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1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8B09F1-F34C-4B56-837F-BABEECCE1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95" y="1128104"/>
            <a:ext cx="8865707" cy="6135750"/>
          </a:xfrm>
          <a:prstGeom prst="rect">
            <a:avLst/>
          </a:prstGeom>
        </p:spPr>
      </p:pic>
      <p:sp>
        <p:nvSpPr>
          <p:cNvPr id="11" name="object 6"/>
          <p:cNvSpPr txBox="1">
            <a:spLocks/>
          </p:cNvSpPr>
          <p:nvPr/>
        </p:nvSpPr>
        <p:spPr bwMode="auto">
          <a:xfrm>
            <a:off x="522164" y="297409"/>
            <a:ext cx="8928992" cy="45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11113" defTabSz="914077">
              <a:lnSpc>
                <a:spcPts val="3800"/>
              </a:lnSpc>
              <a:defRPr sz="3600" b="1">
                <a:solidFill>
                  <a:srgbClr val="004D9E"/>
                </a:solidFill>
                <a:latin typeface="+mj-lt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3000" dirty="0"/>
              <a:t>Пример: </a:t>
            </a:r>
            <a:r>
              <a:rPr lang="ru-RU" altLang="ru-RU" sz="2400" dirty="0"/>
              <a:t>отражение в отчетности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AAE28BC7-C52B-4812-BCCA-9BADA3E9BF6B}"/>
              </a:ext>
            </a:extLst>
          </p:cNvPr>
          <p:cNvSpPr txBox="1">
            <a:spLocks/>
          </p:cNvSpPr>
          <p:nvPr/>
        </p:nvSpPr>
        <p:spPr>
          <a:xfrm>
            <a:off x="9550898" y="7039085"/>
            <a:ext cx="851590" cy="4025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4E8835-8C83-4574-951E-2F973674DF4E}" type="slidenum">
              <a:rPr lang="ru-RU" sz="1400" smtClean="0">
                <a:solidFill>
                  <a:srgbClr val="8996BD"/>
                </a:solidFill>
              </a:rPr>
              <a:pPr algn="r"/>
              <a:t>13</a:t>
            </a:fld>
            <a:endParaRPr lang="ru-RU" sz="1400" dirty="0">
              <a:solidFill>
                <a:srgbClr val="8996BD"/>
              </a:solidFill>
            </a:endParaRPr>
          </a:p>
        </p:txBody>
      </p:sp>
      <p:sp>
        <p:nvSpPr>
          <p:cNvPr id="25" name="Rounded Rectangle 64">
            <a:extLst>
              <a:ext uri="{FF2B5EF4-FFF2-40B4-BE49-F238E27FC236}">
                <a16:creationId xmlns:a16="http://schemas.microsoft.com/office/drawing/2014/main" id="{54A495A1-414B-4D07-9A53-4BB8981F1AA9}"/>
              </a:ext>
            </a:extLst>
          </p:cNvPr>
          <p:cNvSpPr/>
          <p:nvPr/>
        </p:nvSpPr>
        <p:spPr>
          <a:xfrm>
            <a:off x="4482605" y="612279"/>
            <a:ext cx="2111014" cy="6785095"/>
          </a:xfrm>
          <a:prstGeom prst="roundRect">
            <a:avLst/>
          </a:prstGeom>
          <a:solidFill>
            <a:srgbClr val="004D9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/>
            <a:r>
              <a:rPr lang="ru-RU" sz="1150" b="1" dirty="0">
                <a:solidFill>
                  <a:srgbClr val="393939"/>
                </a:solidFill>
              </a:rPr>
              <a:t>Отчет о финансовых результатах</a:t>
            </a:r>
          </a:p>
          <a:p>
            <a:pPr algn="ctr"/>
            <a:endParaRPr lang="ru-RU" sz="1400" b="1" dirty="0">
              <a:solidFill>
                <a:srgbClr val="393939"/>
              </a:solidFill>
            </a:endParaRPr>
          </a:p>
        </p:txBody>
      </p:sp>
      <p:sp>
        <p:nvSpPr>
          <p:cNvPr id="26" name="Rounded Rectangle 64">
            <a:extLst>
              <a:ext uri="{FF2B5EF4-FFF2-40B4-BE49-F238E27FC236}">
                <a16:creationId xmlns:a16="http://schemas.microsoft.com/office/drawing/2014/main" id="{C49DB55A-3A24-452F-AEE5-695E6B1CAE28}"/>
              </a:ext>
            </a:extLst>
          </p:cNvPr>
          <p:cNvSpPr/>
          <p:nvPr/>
        </p:nvSpPr>
        <p:spPr>
          <a:xfrm>
            <a:off x="7439884" y="612279"/>
            <a:ext cx="2111014" cy="6802853"/>
          </a:xfrm>
          <a:prstGeom prst="roundRect">
            <a:avLst/>
          </a:prstGeom>
          <a:solidFill>
            <a:srgbClr val="97C02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150" b="1" dirty="0">
                <a:solidFill>
                  <a:srgbClr val="393939"/>
                </a:solidFill>
              </a:rPr>
              <a:t>Бухгалтерский баланс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B7287E60-58DD-4306-A92B-9A1211BB5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048" y="1318005"/>
            <a:ext cx="9573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 algn="just">
              <a:buNone/>
            </a:pPr>
            <a:r>
              <a:rPr lang="ru-RU" sz="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61E9220C-86B2-451B-A9A7-0D416A367AA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298912" y="1318005"/>
            <a:ext cx="48033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 algn="just">
              <a:buNone/>
            </a:pPr>
            <a:r>
              <a:rPr lang="ru-RU" sz="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3C185935-3792-497B-AAD5-5F91CA608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924" y="1194894"/>
            <a:ext cx="9573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 algn="just">
              <a:buNone/>
            </a:pPr>
            <a:r>
              <a:rPr lang="ru-RU" sz="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7635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B84937-A338-46BF-BC8C-8F5900CA46FC}"/>
              </a:ext>
            </a:extLst>
          </p:cNvPr>
          <p:cNvSpPr/>
          <p:nvPr/>
        </p:nvSpPr>
        <p:spPr>
          <a:xfrm>
            <a:off x="378148" y="468263"/>
            <a:ext cx="10153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aseline="30000" dirty="0">
                <a:solidFill>
                  <a:srgbClr val="FF0000"/>
                </a:solidFill>
              </a:rPr>
              <a:t>1</a:t>
            </a:r>
            <a:r>
              <a:rPr lang="ru-RU" sz="1200" dirty="0">
                <a:solidFill>
                  <a:schemeClr val="bg1"/>
                </a:solidFill>
              </a:rPr>
              <a:t> – в примере начисляем амортизацию линейным способом. Для целей примера срок амортизации установлен 35 мес. В соответствии со Стандартом организация сама определяет срок полезного использования ППА, при этом срок полезного использования ППА не должен превышать срок аренды, если не предполагается переход к арендатору права собственности на предмет аренды </a:t>
            </a:r>
          </a:p>
          <a:p>
            <a:pPr algn="just"/>
            <a:endParaRPr lang="ru-RU" sz="1200" dirty="0">
              <a:solidFill>
                <a:schemeClr val="bg1"/>
              </a:solidFill>
            </a:endParaRPr>
          </a:p>
          <a:p>
            <a:pPr algn="just"/>
            <a:r>
              <a:rPr lang="ru-RU" sz="1200" baseline="30000" dirty="0">
                <a:solidFill>
                  <a:srgbClr val="FF0000"/>
                </a:solidFill>
              </a:rPr>
              <a:t>2</a:t>
            </a:r>
            <a:r>
              <a:rPr lang="ru-RU" sz="1200" dirty="0">
                <a:solidFill>
                  <a:schemeClr val="bg1"/>
                </a:solidFill>
              </a:rPr>
              <a:t> – процентные расходы начисляются на </a:t>
            </a:r>
            <a:r>
              <a:rPr lang="ru-RU" sz="1200" b="1" dirty="0">
                <a:solidFill>
                  <a:schemeClr val="bg1"/>
                </a:solidFill>
              </a:rPr>
              <a:t>отчетную дату (дату составления отчетности)</a:t>
            </a:r>
            <a:r>
              <a:rPr lang="ru-RU" sz="1200" dirty="0">
                <a:solidFill>
                  <a:schemeClr val="bg1"/>
                </a:solidFill>
              </a:rPr>
              <a:t> на остаток обязательства по аренде по рассчитанной ставке дисконтирования по формуле сложных процентов. Например, проценты за период с 01.01.22-31.01.22 (30 дней) = 1400000*</a:t>
            </a:r>
            <a:r>
              <a:rPr lang="en-US" sz="1200" dirty="0">
                <a:solidFill>
                  <a:schemeClr val="bg1"/>
                </a:solidFill>
              </a:rPr>
              <a:t>(</a:t>
            </a:r>
            <a:r>
              <a:rPr lang="ru-RU" sz="1200" dirty="0">
                <a:solidFill>
                  <a:schemeClr val="bg1"/>
                </a:solidFill>
              </a:rPr>
              <a:t>(1+0,1859)</a:t>
            </a:r>
            <a:r>
              <a:rPr lang="en-US" sz="1200" dirty="0">
                <a:solidFill>
                  <a:schemeClr val="bg1"/>
                </a:solidFill>
              </a:rPr>
              <a:t>^(30/365)-1)=19762 </a:t>
            </a:r>
            <a:r>
              <a:rPr lang="ru-RU" sz="1200" dirty="0">
                <a:solidFill>
                  <a:schemeClr val="bg1"/>
                </a:solidFill>
              </a:rPr>
              <a:t>руб. Непогашенный остаток процентов (наращенные проценты) добавляется к стоимости обязательства по аренде (если отчетная дата и дата платежа в графике не совпадает).</a:t>
            </a:r>
          </a:p>
          <a:p>
            <a:pPr algn="just"/>
            <a:endParaRPr lang="ru-RU" sz="1200" dirty="0">
              <a:solidFill>
                <a:schemeClr val="bg1"/>
              </a:solidFill>
            </a:endParaRPr>
          </a:p>
          <a:p>
            <a:pPr algn="just"/>
            <a:r>
              <a:rPr lang="ru-RU" sz="1200" baseline="30000" dirty="0">
                <a:solidFill>
                  <a:srgbClr val="FF0000"/>
                </a:solidFill>
              </a:rPr>
              <a:t> 3</a:t>
            </a:r>
            <a:r>
              <a:rPr lang="ru-RU" sz="1200" dirty="0">
                <a:solidFill>
                  <a:schemeClr val="bg1"/>
                </a:solidFill>
              </a:rPr>
              <a:t> – принимается как разность между лизинговым платежом и рассчитанными процентными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115340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95172" y="6948983"/>
            <a:ext cx="850900" cy="401637"/>
          </a:xfrm>
        </p:spPr>
        <p:txBody>
          <a:bodyPr/>
          <a:lstStyle/>
          <a:p>
            <a:fld id="{D04E8835-8C83-4574-951E-2F973674DF4E}" type="slidenum">
              <a:rPr lang="ru-RU" smtClean="0">
                <a:latin typeface="+mj-lt"/>
              </a:rPr>
              <a:pPr/>
              <a:t>2</a:t>
            </a:fld>
            <a:endParaRPr lang="ru-RU" dirty="0">
              <a:latin typeface="+mj-lt"/>
            </a:endParaRPr>
          </a:p>
        </p:txBody>
      </p:sp>
      <p:sp>
        <p:nvSpPr>
          <p:cNvPr id="18" name="object 6"/>
          <p:cNvSpPr txBox="1">
            <a:spLocks/>
          </p:cNvSpPr>
          <p:nvPr/>
        </p:nvSpPr>
        <p:spPr bwMode="auto">
          <a:xfrm>
            <a:off x="738188" y="531559"/>
            <a:ext cx="8208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111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077" eaLnBrk="1" hangingPunct="1"/>
            <a:r>
              <a:rPr lang="ru-RU" altLang="ru-RU" sz="3600" b="1" dirty="0">
                <a:solidFill>
                  <a:srgbClr val="004D9E"/>
                </a:solidFill>
                <a:latin typeface="+mj-lt"/>
              </a:rPr>
              <a:t>Оговорка</a:t>
            </a:r>
          </a:p>
        </p:txBody>
      </p:sp>
      <p:sp>
        <p:nvSpPr>
          <p:cNvPr id="30" name="Rectangle 29"/>
          <p:cNvSpPr/>
          <p:nvPr/>
        </p:nvSpPr>
        <p:spPr>
          <a:xfrm>
            <a:off x="-557956" y="1908423"/>
            <a:ext cx="288032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557956" y="2412479"/>
            <a:ext cx="288032" cy="288032"/>
          </a:xfrm>
          <a:prstGeom prst="rect">
            <a:avLst/>
          </a:prstGeom>
          <a:solidFill>
            <a:srgbClr val="97C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41CB56CF-6B3B-4EAF-A609-7953736B4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92" y="1404367"/>
            <a:ext cx="9211019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ru-RU" sz="1200" b="1" dirty="0"/>
              <a:t>В рамках данного обзора:</a:t>
            </a:r>
          </a:p>
          <a:p>
            <a:endParaRPr lang="ru-RU" sz="1200" dirty="0"/>
          </a:p>
          <a:p>
            <a:r>
              <a:rPr lang="ru-RU" sz="1200" dirty="0"/>
              <a:t>Не рассматриваются вопросы налогообложения, вытекающие из учета операционной и финансовой аренды по ФСБУ 25/2018 (далее – Стандарт);</a:t>
            </a:r>
            <a:endParaRPr lang="en-US" sz="1200" dirty="0"/>
          </a:p>
          <a:p>
            <a:r>
              <a:rPr lang="ru-RU" sz="1200" dirty="0"/>
              <a:t>Не рассматриваются критерии обязательности применения ФСБУ 25/2018 для различных организаций. Для этих целей необходимо обратиться к Стандарту. </a:t>
            </a:r>
          </a:p>
          <a:p>
            <a:r>
              <a:rPr lang="ru-RU" sz="1200" dirty="0"/>
              <a:t>Даются рекомендации по набору проводок и применению плана счетов для учета аренды по Стандарту.</a:t>
            </a:r>
          </a:p>
          <a:p>
            <a:r>
              <a:rPr lang="ru-RU" sz="1200" dirty="0"/>
              <a:t>Даются рекомендации по налогообложению договоров лизинга, заключенных после 01.01.2022г. (для целей бухгалтерского учета-баланс лизингополучателя; для целей налогового учета-баланс лизингодателя (согласно Федерального закона от 29.11.2021 №382-ФЗ)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9718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/>
          <p:cNvSpPr/>
          <p:nvPr/>
        </p:nvSpPr>
        <p:spPr>
          <a:xfrm>
            <a:off x="8083003" y="1101145"/>
            <a:ext cx="2376265" cy="4523293"/>
          </a:xfrm>
          <a:prstGeom prst="roundRect">
            <a:avLst/>
          </a:prstGeom>
          <a:solidFill>
            <a:srgbClr val="97C02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rgbClr val="393939"/>
                </a:solidFill>
              </a:rPr>
              <a:t>ФСБУ 25/2018</a:t>
            </a:r>
          </a:p>
        </p:txBody>
      </p:sp>
      <p:sp>
        <p:nvSpPr>
          <p:cNvPr id="27" name="Rounded Rectangle 64">
            <a:extLst>
              <a:ext uri="{FF2B5EF4-FFF2-40B4-BE49-F238E27FC236}">
                <a16:creationId xmlns:a16="http://schemas.microsoft.com/office/drawing/2014/main" id="{14C89C43-76BF-40D3-AF0C-DD57799783A8}"/>
              </a:ext>
            </a:extLst>
          </p:cNvPr>
          <p:cNvSpPr/>
          <p:nvPr/>
        </p:nvSpPr>
        <p:spPr>
          <a:xfrm>
            <a:off x="3762523" y="1105419"/>
            <a:ext cx="3672409" cy="4523293"/>
          </a:xfrm>
          <a:prstGeom prst="roundRect">
            <a:avLst/>
          </a:prstGeom>
          <a:solidFill>
            <a:srgbClr val="004D9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rtlCol="0" anchor="t"/>
          <a:lstStyle/>
          <a:p>
            <a:pPr algn="ctr"/>
            <a:r>
              <a:rPr lang="ru-RU" sz="1600" b="1" dirty="0">
                <a:solidFill>
                  <a:srgbClr val="393939"/>
                </a:solidFill>
              </a:rPr>
              <a:t>До перехода на ФСБУ 25/2018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85942FA-EDA2-44A4-AC61-9F38D121C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943505"/>
              </p:ext>
            </p:extLst>
          </p:nvPr>
        </p:nvGraphicFramePr>
        <p:xfrm>
          <a:off x="296600" y="1712240"/>
          <a:ext cx="10162668" cy="3916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1331">
                  <a:extLst>
                    <a:ext uri="{9D8B030D-6E8A-4147-A177-3AD203B41FA5}">
                      <a16:colId xmlns:a16="http://schemas.microsoft.com/office/drawing/2014/main" val="1278730638"/>
                    </a:ext>
                  </a:extLst>
                </a:gridCol>
                <a:gridCol w="1702785">
                  <a:extLst>
                    <a:ext uri="{9D8B030D-6E8A-4147-A177-3AD203B41FA5}">
                      <a16:colId xmlns:a16="http://schemas.microsoft.com/office/drawing/2014/main" val="2351995716"/>
                    </a:ext>
                  </a:extLst>
                </a:gridCol>
                <a:gridCol w="1806139">
                  <a:extLst>
                    <a:ext uri="{9D8B030D-6E8A-4147-A177-3AD203B41FA5}">
                      <a16:colId xmlns:a16="http://schemas.microsoft.com/office/drawing/2014/main" val="3564493496"/>
                    </a:ext>
                  </a:extLst>
                </a:gridCol>
                <a:gridCol w="1002173">
                  <a:extLst>
                    <a:ext uri="{9D8B030D-6E8A-4147-A177-3AD203B41FA5}">
                      <a16:colId xmlns:a16="http://schemas.microsoft.com/office/drawing/2014/main" val="200766998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597536297"/>
                    </a:ext>
                  </a:extLst>
                </a:gridCol>
              </a:tblGrid>
              <a:tr h="777032">
                <a:tc>
                  <a:txBody>
                    <a:bodyPr/>
                    <a:lstStyle/>
                    <a:p>
                      <a:pPr marL="0" algn="l" defTabSz="1043056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Статьи Баланса / Отчета о финансовых результатах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Имущество на балансе  арендатора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Имущество на балансе </a:t>
                      </a:r>
                    </a:p>
                    <a:p>
                      <a:pPr marL="0" algn="ctr" defTabSz="1043056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арендодателя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ru-RU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Только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баланс арендатора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85421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600" b="1" dirty="0"/>
                        <a:t>Активы</a:t>
                      </a:r>
                      <a:endParaRPr lang="ru-RU" sz="1600" b="1" dirty="0">
                        <a:solidFill>
                          <a:srgbClr val="39393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011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/>
                        <a:t>Основные средства</a:t>
                      </a:r>
                      <a:endParaRPr lang="ru-RU" sz="1400" dirty="0">
                        <a:solidFill>
                          <a:srgbClr val="39393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83516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/>
                        <a:t>Права пользования активами (ППА)</a:t>
                      </a:r>
                      <a:endParaRPr lang="ru-RU" sz="1400" dirty="0">
                        <a:solidFill>
                          <a:srgbClr val="39393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0948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600" b="1" dirty="0"/>
                        <a:t>Обязательства</a:t>
                      </a:r>
                      <a:endParaRPr lang="ru-RU" sz="1600" b="1" dirty="0">
                        <a:solidFill>
                          <a:srgbClr val="39393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428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/>
                        <a:t>Обязательства по аренде</a:t>
                      </a:r>
                      <a:endParaRPr lang="ru-RU" sz="1400" dirty="0">
                        <a:solidFill>
                          <a:srgbClr val="39393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79196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600" b="1" dirty="0"/>
                        <a:t>Расходы</a:t>
                      </a:r>
                      <a:endParaRPr lang="ru-RU" sz="1600" b="1" dirty="0">
                        <a:solidFill>
                          <a:srgbClr val="39393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8643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/>
                        <a:t>Амортизация основных средств</a:t>
                      </a:r>
                      <a:endParaRPr lang="ru-RU" sz="1400" dirty="0">
                        <a:solidFill>
                          <a:srgbClr val="39393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55838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/>
                        <a:t>Арендные платежи</a:t>
                      </a:r>
                      <a:endParaRPr lang="ru-RU" sz="1400" dirty="0">
                        <a:solidFill>
                          <a:srgbClr val="39393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6524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/>
                        <a:t>Прочие процентные расходы</a:t>
                      </a:r>
                      <a:endParaRPr lang="ru-RU" sz="1400" dirty="0">
                        <a:solidFill>
                          <a:srgbClr val="39393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63378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/>
                        <a:t>Амортизация ППА</a:t>
                      </a:r>
                      <a:endParaRPr lang="ru-RU" sz="1400" dirty="0">
                        <a:solidFill>
                          <a:srgbClr val="39393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826956"/>
                  </a:ext>
                </a:extLst>
              </a:tr>
            </a:tbl>
          </a:graphicData>
        </a:graphic>
      </p:graphicFrame>
      <p:sp>
        <p:nvSpPr>
          <p:cNvPr id="18" name="Номер слайда 17"/>
          <p:cNvSpPr>
            <a:spLocks noGrp="1"/>
          </p:cNvSpPr>
          <p:nvPr>
            <p:ph type="sldNum" sz="quarter" idx="4294967295"/>
          </p:nvPr>
        </p:nvSpPr>
        <p:spPr>
          <a:xfrm>
            <a:off x="7984187" y="6964165"/>
            <a:ext cx="2495127" cy="40256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object 6"/>
          <p:cNvSpPr txBox="1">
            <a:spLocks/>
          </p:cNvSpPr>
          <p:nvPr/>
        </p:nvSpPr>
        <p:spPr bwMode="auto">
          <a:xfrm>
            <a:off x="563009" y="371957"/>
            <a:ext cx="904066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11113" defTabSz="914077">
              <a:lnSpc>
                <a:spcPct val="90000"/>
              </a:lnSpc>
              <a:defRPr sz="3600" b="1">
                <a:solidFill>
                  <a:srgbClr val="004D9E"/>
                </a:solidFill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dirty="0"/>
              <a:t>Что меняется у арендатора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AA276F7-8B12-4688-B271-37162AE66A02}"/>
              </a:ext>
            </a:extLst>
          </p:cNvPr>
          <p:cNvSpPr/>
          <p:nvPr/>
        </p:nvSpPr>
        <p:spPr>
          <a:xfrm>
            <a:off x="-3" y="7126046"/>
            <a:ext cx="296602" cy="439180"/>
          </a:xfrm>
          <a:prstGeom prst="rect">
            <a:avLst/>
          </a:prstGeom>
          <a:solidFill>
            <a:srgbClr val="004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67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D8E25B4-6A7F-4402-B2DB-F237EB652337}"/>
              </a:ext>
            </a:extLst>
          </p:cNvPr>
          <p:cNvSpPr/>
          <p:nvPr/>
        </p:nvSpPr>
        <p:spPr>
          <a:xfrm>
            <a:off x="0" y="6686866"/>
            <a:ext cx="296602" cy="439180"/>
          </a:xfrm>
          <a:prstGeom prst="rect">
            <a:avLst/>
          </a:prstGeom>
          <a:solidFill>
            <a:srgbClr val="94C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67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DC7EDDA-310E-455D-B01E-29E822525C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745" y="0"/>
            <a:ext cx="1474932" cy="654870"/>
          </a:xfrm>
          <a:prstGeom prst="rect">
            <a:avLst/>
          </a:prstGeom>
          <a:ln>
            <a:noFill/>
          </a:ln>
        </p:spPr>
      </p:pic>
      <p:sp>
        <p:nvSpPr>
          <p:cNvPr id="63" name="Rounded Rectangle 3">
            <a:extLst>
              <a:ext uri="{FF2B5EF4-FFF2-40B4-BE49-F238E27FC236}">
                <a16:creationId xmlns:a16="http://schemas.microsoft.com/office/drawing/2014/main" id="{EB66D83B-A8B9-49B2-A3C1-B1F65C661F2B}"/>
              </a:ext>
            </a:extLst>
          </p:cNvPr>
          <p:cNvSpPr/>
          <p:nvPr/>
        </p:nvSpPr>
        <p:spPr>
          <a:xfrm>
            <a:off x="362087" y="5753397"/>
            <a:ext cx="9593125" cy="1670231"/>
          </a:xfrm>
          <a:prstGeom prst="roundRect">
            <a:avLst/>
          </a:prstGeom>
          <a:solidFill>
            <a:srgbClr val="004D9E">
              <a:alpha val="5000"/>
            </a:srgbClr>
          </a:solidFill>
          <a:ln w="19050">
            <a:solidFill>
              <a:srgbClr val="004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altLang="ru-RU" sz="1400" b="1" dirty="0">
                <a:solidFill>
                  <a:srgbClr val="004D9E"/>
                </a:solidFill>
              </a:rPr>
              <a:t>Арендатору при переходе на ФСБУ 25/2018 необходимо вести учет аренды всегда одинаково, как операционную, так и финансовую: </a:t>
            </a:r>
          </a:p>
          <a:p>
            <a:endParaRPr lang="ru-RU" altLang="ru-RU" sz="1400" b="1" dirty="0">
              <a:solidFill>
                <a:srgbClr val="004D9E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altLang="ru-RU" sz="1400" dirty="0">
                <a:solidFill>
                  <a:schemeClr val="bg1"/>
                </a:solidFill>
              </a:rPr>
              <a:t>В активах организации отражается не само имущество: помещение, оборудование, автомобиль, - а </a:t>
            </a:r>
            <a:r>
              <a:rPr lang="ru-RU" altLang="ru-RU" sz="1400" b="1" dirty="0">
                <a:solidFill>
                  <a:schemeClr val="bg1"/>
                </a:solidFill>
              </a:rPr>
              <a:t>право пользования активом (ППА)</a:t>
            </a:r>
            <a:r>
              <a:rPr lang="ru-RU" altLang="ru-RU" sz="1400" dirty="0">
                <a:solidFill>
                  <a:schemeClr val="bg1"/>
                </a:solidFill>
              </a:rPr>
              <a:t>, стоимость которого будет погашаться посредством амортизации.</a:t>
            </a:r>
          </a:p>
          <a:p>
            <a:pPr marL="285750" indent="-285750">
              <a:buFontTx/>
              <a:buChar char="-"/>
            </a:pPr>
            <a:r>
              <a:rPr lang="ru-RU" altLang="ru-RU" sz="1400" dirty="0">
                <a:solidFill>
                  <a:schemeClr val="bg1"/>
                </a:solidFill>
              </a:rPr>
              <a:t>В обязательствах организации появляется </a:t>
            </a:r>
            <a:r>
              <a:rPr lang="ru-RU" altLang="ru-RU" sz="1400" b="1" dirty="0">
                <a:solidFill>
                  <a:schemeClr val="bg1"/>
                </a:solidFill>
              </a:rPr>
              <a:t>обязательство по аренде</a:t>
            </a:r>
            <a:r>
              <a:rPr lang="ru-RU" altLang="ru-RU" sz="1400" dirty="0">
                <a:solidFill>
                  <a:schemeClr val="bg1"/>
                </a:solidFill>
              </a:rPr>
              <a:t>, которое будет погашаться в течение срока действия договора аренды.</a:t>
            </a:r>
          </a:p>
        </p:txBody>
      </p:sp>
      <p:sp>
        <p:nvSpPr>
          <p:cNvPr id="30" name="Freeform 61">
            <a:extLst>
              <a:ext uri="{FF2B5EF4-FFF2-40B4-BE49-F238E27FC236}">
                <a16:creationId xmlns:a16="http://schemas.microsoft.com/office/drawing/2014/main" id="{C074712B-D3BB-44CC-8108-C9641F9A5A0A}"/>
              </a:ext>
            </a:extLst>
          </p:cNvPr>
          <p:cNvSpPr>
            <a:spLocks noEditPoints="1"/>
          </p:cNvSpPr>
          <p:nvPr/>
        </p:nvSpPr>
        <p:spPr bwMode="auto">
          <a:xfrm>
            <a:off x="4410596" y="2864206"/>
            <a:ext cx="288032" cy="188107"/>
          </a:xfrm>
          <a:custGeom>
            <a:avLst/>
            <a:gdLst/>
            <a:ahLst/>
            <a:cxnLst>
              <a:cxn ang="0">
                <a:pos x="1272" y="234"/>
              </a:cxn>
              <a:cxn ang="0">
                <a:pos x="588" y="918"/>
              </a:cxn>
              <a:cxn ang="0">
                <a:pos x="404" y="918"/>
              </a:cxn>
              <a:cxn ang="0">
                <a:pos x="51" y="565"/>
              </a:cxn>
              <a:cxn ang="0">
                <a:pos x="51" y="382"/>
              </a:cxn>
              <a:cxn ang="0">
                <a:pos x="235" y="382"/>
              </a:cxn>
              <a:cxn ang="0">
                <a:pos x="496" y="643"/>
              </a:cxn>
              <a:cxn ang="0">
                <a:pos x="1088" y="51"/>
              </a:cxn>
              <a:cxn ang="0">
                <a:pos x="1272" y="51"/>
              </a:cxn>
              <a:cxn ang="0">
                <a:pos x="1272" y="234"/>
              </a:cxn>
              <a:cxn ang="0">
                <a:pos x="1272" y="234"/>
              </a:cxn>
              <a:cxn ang="0">
                <a:pos x="1272" y="234"/>
              </a:cxn>
            </a:cxnLst>
            <a:rect l="0" t="0" r="r" b="b"/>
            <a:pathLst>
              <a:path w="1323" h="969">
                <a:moveTo>
                  <a:pt x="1272" y="234"/>
                </a:moveTo>
                <a:cubicBezTo>
                  <a:pt x="588" y="918"/>
                  <a:pt x="588" y="918"/>
                  <a:pt x="588" y="918"/>
                </a:cubicBezTo>
                <a:cubicBezTo>
                  <a:pt x="537" y="969"/>
                  <a:pt x="455" y="969"/>
                  <a:pt x="404" y="918"/>
                </a:cubicBezTo>
                <a:cubicBezTo>
                  <a:pt x="51" y="565"/>
                  <a:pt x="51" y="565"/>
                  <a:pt x="51" y="565"/>
                </a:cubicBezTo>
                <a:cubicBezTo>
                  <a:pt x="0" y="515"/>
                  <a:pt x="0" y="432"/>
                  <a:pt x="51" y="382"/>
                </a:cubicBezTo>
                <a:cubicBezTo>
                  <a:pt x="102" y="331"/>
                  <a:pt x="184" y="331"/>
                  <a:pt x="235" y="382"/>
                </a:cubicBezTo>
                <a:cubicBezTo>
                  <a:pt x="496" y="643"/>
                  <a:pt x="496" y="643"/>
                  <a:pt x="496" y="643"/>
                </a:cubicBezTo>
                <a:cubicBezTo>
                  <a:pt x="1088" y="51"/>
                  <a:pt x="1088" y="51"/>
                  <a:pt x="1088" y="51"/>
                </a:cubicBezTo>
                <a:cubicBezTo>
                  <a:pt x="1139" y="0"/>
                  <a:pt x="1221" y="0"/>
                  <a:pt x="1272" y="51"/>
                </a:cubicBezTo>
                <a:cubicBezTo>
                  <a:pt x="1323" y="101"/>
                  <a:pt x="1323" y="184"/>
                  <a:pt x="1272" y="234"/>
                </a:cubicBezTo>
                <a:close/>
                <a:moveTo>
                  <a:pt x="1272" y="234"/>
                </a:moveTo>
                <a:cubicBezTo>
                  <a:pt x="1272" y="234"/>
                  <a:pt x="1272" y="234"/>
                  <a:pt x="1272" y="234"/>
                </a:cubicBezTo>
              </a:path>
            </a:pathLst>
          </a:custGeom>
          <a:solidFill>
            <a:srgbClr val="004D9E"/>
          </a:solidFill>
          <a:ln w="9525">
            <a:noFill/>
            <a:round/>
            <a:headEnd/>
            <a:tailEnd/>
          </a:ln>
        </p:spPr>
        <p:txBody>
          <a:bodyPr vert="horz" wrap="square" lIns="40218" tIns="20109" rIns="40218" bIns="20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Freeform 61">
            <a:extLst>
              <a:ext uri="{FF2B5EF4-FFF2-40B4-BE49-F238E27FC236}">
                <a16:creationId xmlns:a16="http://schemas.microsoft.com/office/drawing/2014/main" id="{E863F8D6-4347-40A1-A264-6E3096C3F944}"/>
              </a:ext>
            </a:extLst>
          </p:cNvPr>
          <p:cNvSpPr>
            <a:spLocks noEditPoints="1"/>
          </p:cNvSpPr>
          <p:nvPr/>
        </p:nvSpPr>
        <p:spPr bwMode="auto">
          <a:xfrm>
            <a:off x="9325755" y="3204567"/>
            <a:ext cx="288032" cy="188107"/>
          </a:xfrm>
          <a:custGeom>
            <a:avLst/>
            <a:gdLst/>
            <a:ahLst/>
            <a:cxnLst>
              <a:cxn ang="0">
                <a:pos x="1272" y="234"/>
              </a:cxn>
              <a:cxn ang="0">
                <a:pos x="588" y="918"/>
              </a:cxn>
              <a:cxn ang="0">
                <a:pos x="404" y="918"/>
              </a:cxn>
              <a:cxn ang="0">
                <a:pos x="51" y="565"/>
              </a:cxn>
              <a:cxn ang="0">
                <a:pos x="51" y="382"/>
              </a:cxn>
              <a:cxn ang="0">
                <a:pos x="235" y="382"/>
              </a:cxn>
              <a:cxn ang="0">
                <a:pos x="496" y="643"/>
              </a:cxn>
              <a:cxn ang="0">
                <a:pos x="1088" y="51"/>
              </a:cxn>
              <a:cxn ang="0">
                <a:pos x="1272" y="51"/>
              </a:cxn>
              <a:cxn ang="0">
                <a:pos x="1272" y="234"/>
              </a:cxn>
              <a:cxn ang="0">
                <a:pos x="1272" y="234"/>
              </a:cxn>
              <a:cxn ang="0">
                <a:pos x="1272" y="234"/>
              </a:cxn>
            </a:cxnLst>
            <a:rect l="0" t="0" r="r" b="b"/>
            <a:pathLst>
              <a:path w="1323" h="969">
                <a:moveTo>
                  <a:pt x="1272" y="234"/>
                </a:moveTo>
                <a:cubicBezTo>
                  <a:pt x="588" y="918"/>
                  <a:pt x="588" y="918"/>
                  <a:pt x="588" y="918"/>
                </a:cubicBezTo>
                <a:cubicBezTo>
                  <a:pt x="537" y="969"/>
                  <a:pt x="455" y="969"/>
                  <a:pt x="404" y="918"/>
                </a:cubicBezTo>
                <a:cubicBezTo>
                  <a:pt x="51" y="565"/>
                  <a:pt x="51" y="565"/>
                  <a:pt x="51" y="565"/>
                </a:cubicBezTo>
                <a:cubicBezTo>
                  <a:pt x="0" y="515"/>
                  <a:pt x="0" y="432"/>
                  <a:pt x="51" y="382"/>
                </a:cubicBezTo>
                <a:cubicBezTo>
                  <a:pt x="102" y="331"/>
                  <a:pt x="184" y="331"/>
                  <a:pt x="235" y="382"/>
                </a:cubicBezTo>
                <a:cubicBezTo>
                  <a:pt x="496" y="643"/>
                  <a:pt x="496" y="643"/>
                  <a:pt x="496" y="643"/>
                </a:cubicBezTo>
                <a:cubicBezTo>
                  <a:pt x="1088" y="51"/>
                  <a:pt x="1088" y="51"/>
                  <a:pt x="1088" y="51"/>
                </a:cubicBezTo>
                <a:cubicBezTo>
                  <a:pt x="1139" y="0"/>
                  <a:pt x="1221" y="0"/>
                  <a:pt x="1272" y="51"/>
                </a:cubicBezTo>
                <a:cubicBezTo>
                  <a:pt x="1323" y="101"/>
                  <a:pt x="1323" y="184"/>
                  <a:pt x="1272" y="234"/>
                </a:cubicBezTo>
                <a:close/>
                <a:moveTo>
                  <a:pt x="1272" y="234"/>
                </a:moveTo>
                <a:cubicBezTo>
                  <a:pt x="1272" y="234"/>
                  <a:pt x="1272" y="234"/>
                  <a:pt x="1272" y="234"/>
                </a:cubicBezTo>
              </a:path>
            </a:pathLst>
          </a:custGeom>
          <a:solidFill>
            <a:srgbClr val="004D9E"/>
          </a:solidFill>
          <a:ln w="9525">
            <a:noFill/>
            <a:round/>
            <a:headEnd/>
            <a:tailEnd/>
          </a:ln>
        </p:spPr>
        <p:txBody>
          <a:bodyPr vert="horz" wrap="square" lIns="40218" tIns="20109" rIns="40218" bIns="20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Freeform 61">
            <a:extLst>
              <a:ext uri="{FF2B5EF4-FFF2-40B4-BE49-F238E27FC236}">
                <a16:creationId xmlns:a16="http://schemas.microsoft.com/office/drawing/2014/main" id="{04EF5359-2E1B-4929-B8FE-D65D931F6F15}"/>
              </a:ext>
            </a:extLst>
          </p:cNvPr>
          <p:cNvSpPr>
            <a:spLocks noEditPoints="1"/>
          </p:cNvSpPr>
          <p:nvPr/>
        </p:nvSpPr>
        <p:spPr bwMode="auto">
          <a:xfrm>
            <a:off x="9325755" y="3851763"/>
            <a:ext cx="288032" cy="188107"/>
          </a:xfrm>
          <a:custGeom>
            <a:avLst/>
            <a:gdLst/>
            <a:ahLst/>
            <a:cxnLst>
              <a:cxn ang="0">
                <a:pos x="1272" y="234"/>
              </a:cxn>
              <a:cxn ang="0">
                <a:pos x="588" y="918"/>
              </a:cxn>
              <a:cxn ang="0">
                <a:pos x="404" y="918"/>
              </a:cxn>
              <a:cxn ang="0">
                <a:pos x="51" y="565"/>
              </a:cxn>
              <a:cxn ang="0">
                <a:pos x="51" y="382"/>
              </a:cxn>
              <a:cxn ang="0">
                <a:pos x="235" y="382"/>
              </a:cxn>
              <a:cxn ang="0">
                <a:pos x="496" y="643"/>
              </a:cxn>
              <a:cxn ang="0">
                <a:pos x="1088" y="51"/>
              </a:cxn>
              <a:cxn ang="0">
                <a:pos x="1272" y="51"/>
              </a:cxn>
              <a:cxn ang="0">
                <a:pos x="1272" y="234"/>
              </a:cxn>
              <a:cxn ang="0">
                <a:pos x="1272" y="234"/>
              </a:cxn>
              <a:cxn ang="0">
                <a:pos x="1272" y="234"/>
              </a:cxn>
            </a:cxnLst>
            <a:rect l="0" t="0" r="r" b="b"/>
            <a:pathLst>
              <a:path w="1323" h="969">
                <a:moveTo>
                  <a:pt x="1272" y="234"/>
                </a:moveTo>
                <a:cubicBezTo>
                  <a:pt x="588" y="918"/>
                  <a:pt x="588" y="918"/>
                  <a:pt x="588" y="918"/>
                </a:cubicBezTo>
                <a:cubicBezTo>
                  <a:pt x="537" y="969"/>
                  <a:pt x="455" y="969"/>
                  <a:pt x="404" y="918"/>
                </a:cubicBezTo>
                <a:cubicBezTo>
                  <a:pt x="51" y="565"/>
                  <a:pt x="51" y="565"/>
                  <a:pt x="51" y="565"/>
                </a:cubicBezTo>
                <a:cubicBezTo>
                  <a:pt x="0" y="515"/>
                  <a:pt x="0" y="432"/>
                  <a:pt x="51" y="382"/>
                </a:cubicBezTo>
                <a:cubicBezTo>
                  <a:pt x="102" y="331"/>
                  <a:pt x="184" y="331"/>
                  <a:pt x="235" y="382"/>
                </a:cubicBezTo>
                <a:cubicBezTo>
                  <a:pt x="496" y="643"/>
                  <a:pt x="496" y="643"/>
                  <a:pt x="496" y="643"/>
                </a:cubicBezTo>
                <a:cubicBezTo>
                  <a:pt x="1088" y="51"/>
                  <a:pt x="1088" y="51"/>
                  <a:pt x="1088" y="51"/>
                </a:cubicBezTo>
                <a:cubicBezTo>
                  <a:pt x="1139" y="0"/>
                  <a:pt x="1221" y="0"/>
                  <a:pt x="1272" y="51"/>
                </a:cubicBezTo>
                <a:cubicBezTo>
                  <a:pt x="1323" y="101"/>
                  <a:pt x="1323" y="184"/>
                  <a:pt x="1272" y="234"/>
                </a:cubicBezTo>
                <a:close/>
                <a:moveTo>
                  <a:pt x="1272" y="234"/>
                </a:moveTo>
                <a:cubicBezTo>
                  <a:pt x="1272" y="234"/>
                  <a:pt x="1272" y="234"/>
                  <a:pt x="1272" y="234"/>
                </a:cubicBezTo>
              </a:path>
            </a:pathLst>
          </a:custGeom>
          <a:solidFill>
            <a:srgbClr val="004D9E"/>
          </a:solidFill>
          <a:ln w="9525">
            <a:noFill/>
            <a:round/>
            <a:headEnd/>
            <a:tailEnd/>
          </a:ln>
        </p:spPr>
        <p:txBody>
          <a:bodyPr vert="horz" wrap="square" lIns="40218" tIns="20109" rIns="40218" bIns="20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Freeform 61">
            <a:extLst>
              <a:ext uri="{FF2B5EF4-FFF2-40B4-BE49-F238E27FC236}">
                <a16:creationId xmlns:a16="http://schemas.microsoft.com/office/drawing/2014/main" id="{E7047292-E8AD-46B0-BFA1-54BE97631183}"/>
              </a:ext>
            </a:extLst>
          </p:cNvPr>
          <p:cNvSpPr>
            <a:spLocks noEditPoints="1"/>
          </p:cNvSpPr>
          <p:nvPr/>
        </p:nvSpPr>
        <p:spPr bwMode="auto">
          <a:xfrm>
            <a:off x="4410596" y="4790310"/>
            <a:ext cx="288032" cy="188107"/>
          </a:xfrm>
          <a:custGeom>
            <a:avLst/>
            <a:gdLst/>
            <a:ahLst/>
            <a:cxnLst>
              <a:cxn ang="0">
                <a:pos x="1272" y="234"/>
              </a:cxn>
              <a:cxn ang="0">
                <a:pos x="588" y="918"/>
              </a:cxn>
              <a:cxn ang="0">
                <a:pos x="404" y="918"/>
              </a:cxn>
              <a:cxn ang="0">
                <a:pos x="51" y="565"/>
              </a:cxn>
              <a:cxn ang="0">
                <a:pos x="51" y="382"/>
              </a:cxn>
              <a:cxn ang="0">
                <a:pos x="235" y="382"/>
              </a:cxn>
              <a:cxn ang="0">
                <a:pos x="496" y="643"/>
              </a:cxn>
              <a:cxn ang="0">
                <a:pos x="1088" y="51"/>
              </a:cxn>
              <a:cxn ang="0">
                <a:pos x="1272" y="51"/>
              </a:cxn>
              <a:cxn ang="0">
                <a:pos x="1272" y="234"/>
              </a:cxn>
              <a:cxn ang="0">
                <a:pos x="1272" y="234"/>
              </a:cxn>
              <a:cxn ang="0">
                <a:pos x="1272" y="234"/>
              </a:cxn>
            </a:cxnLst>
            <a:rect l="0" t="0" r="r" b="b"/>
            <a:pathLst>
              <a:path w="1323" h="969">
                <a:moveTo>
                  <a:pt x="1272" y="234"/>
                </a:moveTo>
                <a:cubicBezTo>
                  <a:pt x="588" y="918"/>
                  <a:pt x="588" y="918"/>
                  <a:pt x="588" y="918"/>
                </a:cubicBezTo>
                <a:cubicBezTo>
                  <a:pt x="537" y="969"/>
                  <a:pt x="455" y="969"/>
                  <a:pt x="404" y="918"/>
                </a:cubicBezTo>
                <a:cubicBezTo>
                  <a:pt x="51" y="565"/>
                  <a:pt x="51" y="565"/>
                  <a:pt x="51" y="565"/>
                </a:cubicBezTo>
                <a:cubicBezTo>
                  <a:pt x="0" y="515"/>
                  <a:pt x="0" y="432"/>
                  <a:pt x="51" y="382"/>
                </a:cubicBezTo>
                <a:cubicBezTo>
                  <a:pt x="102" y="331"/>
                  <a:pt x="184" y="331"/>
                  <a:pt x="235" y="382"/>
                </a:cubicBezTo>
                <a:cubicBezTo>
                  <a:pt x="496" y="643"/>
                  <a:pt x="496" y="643"/>
                  <a:pt x="496" y="643"/>
                </a:cubicBezTo>
                <a:cubicBezTo>
                  <a:pt x="1088" y="51"/>
                  <a:pt x="1088" y="51"/>
                  <a:pt x="1088" y="51"/>
                </a:cubicBezTo>
                <a:cubicBezTo>
                  <a:pt x="1139" y="0"/>
                  <a:pt x="1221" y="0"/>
                  <a:pt x="1272" y="51"/>
                </a:cubicBezTo>
                <a:cubicBezTo>
                  <a:pt x="1323" y="101"/>
                  <a:pt x="1323" y="184"/>
                  <a:pt x="1272" y="234"/>
                </a:cubicBezTo>
                <a:close/>
                <a:moveTo>
                  <a:pt x="1272" y="234"/>
                </a:moveTo>
                <a:cubicBezTo>
                  <a:pt x="1272" y="234"/>
                  <a:pt x="1272" y="234"/>
                  <a:pt x="1272" y="234"/>
                </a:cubicBezTo>
              </a:path>
            </a:pathLst>
          </a:custGeom>
          <a:solidFill>
            <a:srgbClr val="004D9E"/>
          </a:solidFill>
          <a:ln w="9525">
            <a:noFill/>
            <a:round/>
            <a:headEnd/>
            <a:tailEnd/>
          </a:ln>
        </p:spPr>
        <p:txBody>
          <a:bodyPr vert="horz" wrap="square" lIns="40218" tIns="20109" rIns="40218" bIns="20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Freeform 61">
            <a:extLst>
              <a:ext uri="{FF2B5EF4-FFF2-40B4-BE49-F238E27FC236}">
                <a16:creationId xmlns:a16="http://schemas.microsoft.com/office/drawing/2014/main" id="{223BFFE4-03E3-4BFF-84FE-BC92ED1867C8}"/>
              </a:ext>
            </a:extLst>
          </p:cNvPr>
          <p:cNvSpPr>
            <a:spLocks noEditPoints="1"/>
          </p:cNvSpPr>
          <p:nvPr/>
        </p:nvSpPr>
        <p:spPr bwMode="auto">
          <a:xfrm>
            <a:off x="4410596" y="4508949"/>
            <a:ext cx="288032" cy="188107"/>
          </a:xfrm>
          <a:custGeom>
            <a:avLst/>
            <a:gdLst/>
            <a:ahLst/>
            <a:cxnLst>
              <a:cxn ang="0">
                <a:pos x="1272" y="234"/>
              </a:cxn>
              <a:cxn ang="0">
                <a:pos x="588" y="918"/>
              </a:cxn>
              <a:cxn ang="0">
                <a:pos x="404" y="918"/>
              </a:cxn>
              <a:cxn ang="0">
                <a:pos x="51" y="565"/>
              </a:cxn>
              <a:cxn ang="0">
                <a:pos x="51" y="382"/>
              </a:cxn>
              <a:cxn ang="0">
                <a:pos x="235" y="382"/>
              </a:cxn>
              <a:cxn ang="0">
                <a:pos x="496" y="643"/>
              </a:cxn>
              <a:cxn ang="0">
                <a:pos x="1088" y="51"/>
              </a:cxn>
              <a:cxn ang="0">
                <a:pos x="1272" y="51"/>
              </a:cxn>
              <a:cxn ang="0">
                <a:pos x="1272" y="234"/>
              </a:cxn>
              <a:cxn ang="0">
                <a:pos x="1272" y="234"/>
              </a:cxn>
              <a:cxn ang="0">
                <a:pos x="1272" y="234"/>
              </a:cxn>
            </a:cxnLst>
            <a:rect l="0" t="0" r="r" b="b"/>
            <a:pathLst>
              <a:path w="1323" h="969">
                <a:moveTo>
                  <a:pt x="1272" y="234"/>
                </a:moveTo>
                <a:cubicBezTo>
                  <a:pt x="588" y="918"/>
                  <a:pt x="588" y="918"/>
                  <a:pt x="588" y="918"/>
                </a:cubicBezTo>
                <a:cubicBezTo>
                  <a:pt x="537" y="969"/>
                  <a:pt x="455" y="969"/>
                  <a:pt x="404" y="918"/>
                </a:cubicBezTo>
                <a:cubicBezTo>
                  <a:pt x="51" y="565"/>
                  <a:pt x="51" y="565"/>
                  <a:pt x="51" y="565"/>
                </a:cubicBezTo>
                <a:cubicBezTo>
                  <a:pt x="0" y="515"/>
                  <a:pt x="0" y="432"/>
                  <a:pt x="51" y="382"/>
                </a:cubicBezTo>
                <a:cubicBezTo>
                  <a:pt x="102" y="331"/>
                  <a:pt x="184" y="331"/>
                  <a:pt x="235" y="382"/>
                </a:cubicBezTo>
                <a:cubicBezTo>
                  <a:pt x="496" y="643"/>
                  <a:pt x="496" y="643"/>
                  <a:pt x="496" y="643"/>
                </a:cubicBezTo>
                <a:cubicBezTo>
                  <a:pt x="1088" y="51"/>
                  <a:pt x="1088" y="51"/>
                  <a:pt x="1088" y="51"/>
                </a:cubicBezTo>
                <a:cubicBezTo>
                  <a:pt x="1139" y="0"/>
                  <a:pt x="1221" y="0"/>
                  <a:pt x="1272" y="51"/>
                </a:cubicBezTo>
                <a:cubicBezTo>
                  <a:pt x="1323" y="101"/>
                  <a:pt x="1323" y="184"/>
                  <a:pt x="1272" y="234"/>
                </a:cubicBezTo>
                <a:close/>
                <a:moveTo>
                  <a:pt x="1272" y="234"/>
                </a:moveTo>
                <a:cubicBezTo>
                  <a:pt x="1272" y="234"/>
                  <a:pt x="1272" y="234"/>
                  <a:pt x="1272" y="234"/>
                </a:cubicBezTo>
              </a:path>
            </a:pathLst>
          </a:custGeom>
          <a:solidFill>
            <a:srgbClr val="004D9E"/>
          </a:solidFill>
          <a:ln w="9525">
            <a:noFill/>
            <a:round/>
            <a:headEnd/>
            <a:tailEnd/>
          </a:ln>
        </p:spPr>
        <p:txBody>
          <a:bodyPr vert="horz" wrap="square" lIns="40218" tIns="20109" rIns="40218" bIns="20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Freeform 61">
            <a:extLst>
              <a:ext uri="{FF2B5EF4-FFF2-40B4-BE49-F238E27FC236}">
                <a16:creationId xmlns:a16="http://schemas.microsoft.com/office/drawing/2014/main" id="{30D497B5-071F-4189-90F9-B7F433353C42}"/>
              </a:ext>
            </a:extLst>
          </p:cNvPr>
          <p:cNvSpPr>
            <a:spLocks noEditPoints="1"/>
          </p:cNvSpPr>
          <p:nvPr/>
        </p:nvSpPr>
        <p:spPr bwMode="auto">
          <a:xfrm>
            <a:off x="6282804" y="4790309"/>
            <a:ext cx="288032" cy="188107"/>
          </a:xfrm>
          <a:custGeom>
            <a:avLst/>
            <a:gdLst/>
            <a:ahLst/>
            <a:cxnLst>
              <a:cxn ang="0">
                <a:pos x="1272" y="234"/>
              </a:cxn>
              <a:cxn ang="0">
                <a:pos x="588" y="918"/>
              </a:cxn>
              <a:cxn ang="0">
                <a:pos x="404" y="918"/>
              </a:cxn>
              <a:cxn ang="0">
                <a:pos x="51" y="565"/>
              </a:cxn>
              <a:cxn ang="0">
                <a:pos x="51" y="382"/>
              </a:cxn>
              <a:cxn ang="0">
                <a:pos x="235" y="382"/>
              </a:cxn>
              <a:cxn ang="0">
                <a:pos x="496" y="643"/>
              </a:cxn>
              <a:cxn ang="0">
                <a:pos x="1088" y="51"/>
              </a:cxn>
              <a:cxn ang="0">
                <a:pos x="1272" y="51"/>
              </a:cxn>
              <a:cxn ang="0">
                <a:pos x="1272" y="234"/>
              </a:cxn>
              <a:cxn ang="0">
                <a:pos x="1272" y="234"/>
              </a:cxn>
              <a:cxn ang="0">
                <a:pos x="1272" y="234"/>
              </a:cxn>
            </a:cxnLst>
            <a:rect l="0" t="0" r="r" b="b"/>
            <a:pathLst>
              <a:path w="1323" h="969">
                <a:moveTo>
                  <a:pt x="1272" y="234"/>
                </a:moveTo>
                <a:cubicBezTo>
                  <a:pt x="588" y="918"/>
                  <a:pt x="588" y="918"/>
                  <a:pt x="588" y="918"/>
                </a:cubicBezTo>
                <a:cubicBezTo>
                  <a:pt x="537" y="969"/>
                  <a:pt x="455" y="969"/>
                  <a:pt x="404" y="918"/>
                </a:cubicBezTo>
                <a:cubicBezTo>
                  <a:pt x="51" y="565"/>
                  <a:pt x="51" y="565"/>
                  <a:pt x="51" y="565"/>
                </a:cubicBezTo>
                <a:cubicBezTo>
                  <a:pt x="0" y="515"/>
                  <a:pt x="0" y="432"/>
                  <a:pt x="51" y="382"/>
                </a:cubicBezTo>
                <a:cubicBezTo>
                  <a:pt x="102" y="331"/>
                  <a:pt x="184" y="331"/>
                  <a:pt x="235" y="382"/>
                </a:cubicBezTo>
                <a:cubicBezTo>
                  <a:pt x="496" y="643"/>
                  <a:pt x="496" y="643"/>
                  <a:pt x="496" y="643"/>
                </a:cubicBezTo>
                <a:cubicBezTo>
                  <a:pt x="1088" y="51"/>
                  <a:pt x="1088" y="51"/>
                  <a:pt x="1088" y="51"/>
                </a:cubicBezTo>
                <a:cubicBezTo>
                  <a:pt x="1139" y="0"/>
                  <a:pt x="1221" y="0"/>
                  <a:pt x="1272" y="51"/>
                </a:cubicBezTo>
                <a:cubicBezTo>
                  <a:pt x="1323" y="101"/>
                  <a:pt x="1323" y="184"/>
                  <a:pt x="1272" y="234"/>
                </a:cubicBezTo>
                <a:close/>
                <a:moveTo>
                  <a:pt x="1272" y="234"/>
                </a:moveTo>
                <a:cubicBezTo>
                  <a:pt x="1272" y="234"/>
                  <a:pt x="1272" y="234"/>
                  <a:pt x="1272" y="234"/>
                </a:cubicBezTo>
              </a:path>
            </a:pathLst>
          </a:custGeom>
          <a:solidFill>
            <a:srgbClr val="004D9E"/>
          </a:solidFill>
          <a:ln w="9525">
            <a:noFill/>
            <a:round/>
            <a:headEnd/>
            <a:tailEnd/>
          </a:ln>
        </p:spPr>
        <p:txBody>
          <a:bodyPr vert="horz" wrap="square" lIns="40218" tIns="20109" rIns="40218" bIns="20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Freeform 61">
            <a:extLst>
              <a:ext uri="{FF2B5EF4-FFF2-40B4-BE49-F238E27FC236}">
                <a16:creationId xmlns:a16="http://schemas.microsoft.com/office/drawing/2014/main" id="{CD31658C-BDC6-4A5C-8003-6A51F3DFFA55}"/>
              </a:ext>
            </a:extLst>
          </p:cNvPr>
          <p:cNvSpPr>
            <a:spLocks noEditPoints="1"/>
          </p:cNvSpPr>
          <p:nvPr/>
        </p:nvSpPr>
        <p:spPr bwMode="auto">
          <a:xfrm>
            <a:off x="9315646" y="5349140"/>
            <a:ext cx="288032" cy="188107"/>
          </a:xfrm>
          <a:custGeom>
            <a:avLst/>
            <a:gdLst/>
            <a:ahLst/>
            <a:cxnLst>
              <a:cxn ang="0">
                <a:pos x="1272" y="234"/>
              </a:cxn>
              <a:cxn ang="0">
                <a:pos x="588" y="918"/>
              </a:cxn>
              <a:cxn ang="0">
                <a:pos x="404" y="918"/>
              </a:cxn>
              <a:cxn ang="0">
                <a:pos x="51" y="565"/>
              </a:cxn>
              <a:cxn ang="0">
                <a:pos x="51" y="382"/>
              </a:cxn>
              <a:cxn ang="0">
                <a:pos x="235" y="382"/>
              </a:cxn>
              <a:cxn ang="0">
                <a:pos x="496" y="643"/>
              </a:cxn>
              <a:cxn ang="0">
                <a:pos x="1088" y="51"/>
              </a:cxn>
              <a:cxn ang="0">
                <a:pos x="1272" y="51"/>
              </a:cxn>
              <a:cxn ang="0">
                <a:pos x="1272" y="234"/>
              </a:cxn>
              <a:cxn ang="0">
                <a:pos x="1272" y="234"/>
              </a:cxn>
              <a:cxn ang="0">
                <a:pos x="1272" y="234"/>
              </a:cxn>
            </a:cxnLst>
            <a:rect l="0" t="0" r="r" b="b"/>
            <a:pathLst>
              <a:path w="1323" h="969">
                <a:moveTo>
                  <a:pt x="1272" y="234"/>
                </a:moveTo>
                <a:cubicBezTo>
                  <a:pt x="588" y="918"/>
                  <a:pt x="588" y="918"/>
                  <a:pt x="588" y="918"/>
                </a:cubicBezTo>
                <a:cubicBezTo>
                  <a:pt x="537" y="969"/>
                  <a:pt x="455" y="969"/>
                  <a:pt x="404" y="918"/>
                </a:cubicBezTo>
                <a:cubicBezTo>
                  <a:pt x="51" y="565"/>
                  <a:pt x="51" y="565"/>
                  <a:pt x="51" y="565"/>
                </a:cubicBezTo>
                <a:cubicBezTo>
                  <a:pt x="0" y="515"/>
                  <a:pt x="0" y="432"/>
                  <a:pt x="51" y="382"/>
                </a:cubicBezTo>
                <a:cubicBezTo>
                  <a:pt x="102" y="331"/>
                  <a:pt x="184" y="331"/>
                  <a:pt x="235" y="382"/>
                </a:cubicBezTo>
                <a:cubicBezTo>
                  <a:pt x="496" y="643"/>
                  <a:pt x="496" y="643"/>
                  <a:pt x="496" y="643"/>
                </a:cubicBezTo>
                <a:cubicBezTo>
                  <a:pt x="1088" y="51"/>
                  <a:pt x="1088" y="51"/>
                  <a:pt x="1088" y="51"/>
                </a:cubicBezTo>
                <a:cubicBezTo>
                  <a:pt x="1139" y="0"/>
                  <a:pt x="1221" y="0"/>
                  <a:pt x="1272" y="51"/>
                </a:cubicBezTo>
                <a:cubicBezTo>
                  <a:pt x="1323" y="101"/>
                  <a:pt x="1323" y="184"/>
                  <a:pt x="1272" y="234"/>
                </a:cubicBezTo>
                <a:close/>
                <a:moveTo>
                  <a:pt x="1272" y="234"/>
                </a:moveTo>
                <a:cubicBezTo>
                  <a:pt x="1272" y="234"/>
                  <a:pt x="1272" y="234"/>
                  <a:pt x="1272" y="234"/>
                </a:cubicBezTo>
              </a:path>
            </a:pathLst>
          </a:custGeom>
          <a:solidFill>
            <a:srgbClr val="004D9E"/>
          </a:solidFill>
          <a:ln w="9525">
            <a:noFill/>
            <a:round/>
            <a:headEnd/>
            <a:tailEnd/>
          </a:ln>
        </p:spPr>
        <p:txBody>
          <a:bodyPr vert="horz" wrap="square" lIns="40218" tIns="20109" rIns="40218" bIns="20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Freeform 61">
            <a:extLst>
              <a:ext uri="{FF2B5EF4-FFF2-40B4-BE49-F238E27FC236}">
                <a16:creationId xmlns:a16="http://schemas.microsoft.com/office/drawing/2014/main" id="{402D2DDC-D219-4472-B77E-613506BAA4A0}"/>
              </a:ext>
            </a:extLst>
          </p:cNvPr>
          <p:cNvSpPr>
            <a:spLocks noEditPoints="1"/>
          </p:cNvSpPr>
          <p:nvPr/>
        </p:nvSpPr>
        <p:spPr bwMode="auto">
          <a:xfrm>
            <a:off x="9315646" y="5024497"/>
            <a:ext cx="288032" cy="188107"/>
          </a:xfrm>
          <a:custGeom>
            <a:avLst/>
            <a:gdLst/>
            <a:ahLst/>
            <a:cxnLst>
              <a:cxn ang="0">
                <a:pos x="1272" y="234"/>
              </a:cxn>
              <a:cxn ang="0">
                <a:pos x="588" y="918"/>
              </a:cxn>
              <a:cxn ang="0">
                <a:pos x="404" y="918"/>
              </a:cxn>
              <a:cxn ang="0">
                <a:pos x="51" y="565"/>
              </a:cxn>
              <a:cxn ang="0">
                <a:pos x="51" y="382"/>
              </a:cxn>
              <a:cxn ang="0">
                <a:pos x="235" y="382"/>
              </a:cxn>
              <a:cxn ang="0">
                <a:pos x="496" y="643"/>
              </a:cxn>
              <a:cxn ang="0">
                <a:pos x="1088" y="51"/>
              </a:cxn>
              <a:cxn ang="0">
                <a:pos x="1272" y="51"/>
              </a:cxn>
              <a:cxn ang="0">
                <a:pos x="1272" y="234"/>
              </a:cxn>
              <a:cxn ang="0">
                <a:pos x="1272" y="234"/>
              </a:cxn>
              <a:cxn ang="0">
                <a:pos x="1272" y="234"/>
              </a:cxn>
            </a:cxnLst>
            <a:rect l="0" t="0" r="r" b="b"/>
            <a:pathLst>
              <a:path w="1323" h="969">
                <a:moveTo>
                  <a:pt x="1272" y="234"/>
                </a:moveTo>
                <a:cubicBezTo>
                  <a:pt x="588" y="918"/>
                  <a:pt x="588" y="918"/>
                  <a:pt x="588" y="918"/>
                </a:cubicBezTo>
                <a:cubicBezTo>
                  <a:pt x="537" y="969"/>
                  <a:pt x="455" y="969"/>
                  <a:pt x="404" y="918"/>
                </a:cubicBezTo>
                <a:cubicBezTo>
                  <a:pt x="51" y="565"/>
                  <a:pt x="51" y="565"/>
                  <a:pt x="51" y="565"/>
                </a:cubicBezTo>
                <a:cubicBezTo>
                  <a:pt x="0" y="515"/>
                  <a:pt x="0" y="432"/>
                  <a:pt x="51" y="382"/>
                </a:cubicBezTo>
                <a:cubicBezTo>
                  <a:pt x="102" y="331"/>
                  <a:pt x="184" y="331"/>
                  <a:pt x="235" y="382"/>
                </a:cubicBezTo>
                <a:cubicBezTo>
                  <a:pt x="496" y="643"/>
                  <a:pt x="496" y="643"/>
                  <a:pt x="496" y="643"/>
                </a:cubicBezTo>
                <a:cubicBezTo>
                  <a:pt x="1088" y="51"/>
                  <a:pt x="1088" y="51"/>
                  <a:pt x="1088" y="51"/>
                </a:cubicBezTo>
                <a:cubicBezTo>
                  <a:pt x="1139" y="0"/>
                  <a:pt x="1221" y="0"/>
                  <a:pt x="1272" y="51"/>
                </a:cubicBezTo>
                <a:cubicBezTo>
                  <a:pt x="1323" y="101"/>
                  <a:pt x="1323" y="184"/>
                  <a:pt x="1272" y="234"/>
                </a:cubicBezTo>
                <a:close/>
                <a:moveTo>
                  <a:pt x="1272" y="234"/>
                </a:moveTo>
                <a:cubicBezTo>
                  <a:pt x="1272" y="234"/>
                  <a:pt x="1272" y="234"/>
                  <a:pt x="1272" y="234"/>
                </a:cubicBezTo>
              </a:path>
            </a:pathLst>
          </a:custGeom>
          <a:solidFill>
            <a:srgbClr val="004D9E"/>
          </a:solidFill>
          <a:ln w="9525">
            <a:noFill/>
            <a:round/>
            <a:headEnd/>
            <a:tailEnd/>
          </a:ln>
        </p:spPr>
        <p:txBody>
          <a:bodyPr vert="horz" wrap="square" lIns="40218" tIns="20109" rIns="40218" bIns="20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8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64">
            <a:extLst>
              <a:ext uri="{FF2B5EF4-FFF2-40B4-BE49-F238E27FC236}">
                <a16:creationId xmlns:a16="http://schemas.microsoft.com/office/drawing/2014/main" id="{1215A32D-7256-48F2-A5C7-B73AAD710079}"/>
              </a:ext>
            </a:extLst>
          </p:cNvPr>
          <p:cNvSpPr/>
          <p:nvPr/>
        </p:nvSpPr>
        <p:spPr>
          <a:xfrm>
            <a:off x="475189" y="1038717"/>
            <a:ext cx="9998781" cy="3569489"/>
          </a:xfrm>
          <a:prstGeom prst="roundRect">
            <a:avLst/>
          </a:prstGeom>
          <a:solidFill>
            <a:srgbClr val="97C02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b="1" dirty="0">
                <a:solidFill>
                  <a:srgbClr val="FF0000"/>
                </a:solidFill>
              </a:rPr>
              <a:t>Первоначальная оценка обязательств по аренде:</a:t>
            </a:r>
          </a:p>
        </p:txBody>
      </p:sp>
      <p:sp>
        <p:nvSpPr>
          <p:cNvPr id="11" name="object 6"/>
          <p:cNvSpPr txBox="1">
            <a:spLocks/>
          </p:cNvSpPr>
          <p:nvPr/>
        </p:nvSpPr>
        <p:spPr bwMode="auto">
          <a:xfrm>
            <a:off x="738188" y="385365"/>
            <a:ext cx="8511604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11113" defTabSz="914077">
              <a:lnSpc>
                <a:spcPts val="3800"/>
              </a:lnSpc>
              <a:defRPr sz="3600" b="1">
                <a:solidFill>
                  <a:srgbClr val="004D9E"/>
                </a:solidFill>
                <a:latin typeface="+mj-lt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dirty="0"/>
              <a:t>Обязательство по аренде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83655" y="5095391"/>
            <a:ext cx="9770250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ru-RU" dirty="0"/>
              <a:t>Первоначальная оценка </a:t>
            </a:r>
            <a:r>
              <a:rPr lang="ru-RU" b="1" dirty="0"/>
              <a:t>Обязательства по аренде</a:t>
            </a:r>
            <a:r>
              <a:rPr lang="ru-RU" dirty="0"/>
              <a:t> определяется методом дисконтирования предстоящих платежей.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Формула расчета приведенной стоимости</a:t>
            </a:r>
            <a:r>
              <a:rPr lang="en-US" dirty="0"/>
              <a:t> </a:t>
            </a:r>
            <a:r>
              <a:rPr lang="ru-RU" sz="1000" dirty="0"/>
              <a:t>(</a:t>
            </a:r>
            <a:r>
              <a:rPr lang="en-US" sz="1000" dirty="0"/>
              <a:t>Excel </a:t>
            </a:r>
            <a:r>
              <a:rPr lang="ru-RU" sz="1000" dirty="0"/>
              <a:t>позволяет произвести расчет, подробнее </a:t>
            </a:r>
            <a:r>
              <a:rPr lang="ru-RU" sz="1000" dirty="0" err="1"/>
              <a:t>см.на</a:t>
            </a:r>
            <a:r>
              <a:rPr lang="ru-RU" sz="1000" dirty="0"/>
              <a:t> стр.7):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где:</a:t>
            </a:r>
          </a:p>
          <a:p>
            <a:r>
              <a:rPr lang="ru-RU" sz="1000" dirty="0"/>
              <a:t>n, t — количество временных периодов,</a:t>
            </a:r>
          </a:p>
          <a:p>
            <a:r>
              <a:rPr lang="ru-RU" sz="1000" dirty="0"/>
              <a:t>CF — денежный поток (</a:t>
            </a:r>
            <a:r>
              <a:rPr lang="ru-RU" sz="1000" dirty="0" err="1"/>
              <a:t>Cash</a:t>
            </a:r>
            <a:r>
              <a:rPr lang="ru-RU" sz="1000" dirty="0"/>
              <a:t> </a:t>
            </a:r>
            <a:r>
              <a:rPr lang="ru-RU" sz="1000" dirty="0" err="1"/>
              <a:t>Flow</a:t>
            </a:r>
            <a:r>
              <a:rPr lang="ru-RU" sz="1000" dirty="0"/>
              <a:t>),</a:t>
            </a:r>
          </a:p>
          <a:p>
            <a:r>
              <a:rPr lang="ru-RU" sz="1000" dirty="0"/>
              <a:t>R — ставка дисконтирования, (</a:t>
            </a:r>
            <a:r>
              <a:rPr lang="ru-RU" sz="1000" dirty="0" err="1"/>
              <a:t>Rate</a:t>
            </a:r>
            <a:r>
              <a:rPr lang="ru-RU" sz="1000" dirty="0"/>
              <a:t>)</a:t>
            </a:r>
          </a:p>
          <a:p>
            <a:pPr marL="0" indent="0" algn="just">
              <a:buNone/>
            </a:pPr>
            <a:endParaRPr lang="ru-RU" sz="1200" dirty="0"/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AAE28BC7-C52B-4812-BCCA-9BADA3E9BF6B}"/>
              </a:ext>
            </a:extLst>
          </p:cNvPr>
          <p:cNvSpPr txBox="1">
            <a:spLocks/>
          </p:cNvSpPr>
          <p:nvPr/>
        </p:nvSpPr>
        <p:spPr>
          <a:xfrm>
            <a:off x="9591200" y="7020991"/>
            <a:ext cx="851590" cy="4025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4E8835-8C83-4574-951E-2F973674DF4E}" type="slidenum">
              <a:rPr lang="ru-RU" sz="1400" smtClean="0">
                <a:solidFill>
                  <a:srgbClr val="8996BD"/>
                </a:solidFill>
              </a:rPr>
              <a:pPr algn="r"/>
              <a:t>4</a:t>
            </a:fld>
            <a:endParaRPr lang="ru-RU" sz="1400" dirty="0">
              <a:solidFill>
                <a:srgbClr val="8996BD"/>
              </a:solidFill>
            </a:endParaRPr>
          </a:p>
        </p:txBody>
      </p:sp>
      <p:sp>
        <p:nvSpPr>
          <p:cNvPr id="14" name="Rounded Rectangle 23">
            <a:extLst>
              <a:ext uri="{FF2B5EF4-FFF2-40B4-BE49-F238E27FC236}">
                <a16:creationId xmlns:a16="http://schemas.microsoft.com/office/drawing/2014/main" id="{919DAEE4-AE4C-437C-A283-3FCC0FC55A75}"/>
              </a:ext>
            </a:extLst>
          </p:cNvPr>
          <p:cNvSpPr/>
          <p:nvPr/>
        </p:nvSpPr>
        <p:spPr>
          <a:xfrm>
            <a:off x="598168" y="1980431"/>
            <a:ext cx="2808000" cy="1013346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/>
          </a:p>
        </p:txBody>
      </p:sp>
      <p:sp>
        <p:nvSpPr>
          <p:cNvPr id="15" name="Rectangle 33">
            <a:extLst>
              <a:ext uri="{FF2B5EF4-FFF2-40B4-BE49-F238E27FC236}">
                <a16:creationId xmlns:a16="http://schemas.microsoft.com/office/drawing/2014/main" id="{4A833FB5-AB83-43BB-9913-FF2405BE8FF9}"/>
              </a:ext>
            </a:extLst>
          </p:cNvPr>
          <p:cNvSpPr/>
          <p:nvPr/>
        </p:nvSpPr>
        <p:spPr>
          <a:xfrm>
            <a:off x="983414" y="2177131"/>
            <a:ext cx="2037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Обязательство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</a:rPr>
              <a:t>по аренде</a:t>
            </a:r>
          </a:p>
        </p:txBody>
      </p:sp>
      <p:sp>
        <p:nvSpPr>
          <p:cNvPr id="18" name="Rounded Rectangle 23">
            <a:extLst>
              <a:ext uri="{FF2B5EF4-FFF2-40B4-BE49-F238E27FC236}">
                <a16:creationId xmlns:a16="http://schemas.microsoft.com/office/drawing/2014/main" id="{1100CE15-9462-4106-AC95-1600AA6B75EF}"/>
              </a:ext>
            </a:extLst>
          </p:cNvPr>
          <p:cNvSpPr/>
          <p:nvPr/>
        </p:nvSpPr>
        <p:spPr>
          <a:xfrm>
            <a:off x="4050556" y="1980431"/>
            <a:ext cx="6108174" cy="1013346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/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F690B67-1192-4882-A1DB-C48C4BD875BD}"/>
              </a:ext>
            </a:extLst>
          </p:cNvPr>
          <p:cNvSpPr/>
          <p:nvPr/>
        </p:nvSpPr>
        <p:spPr>
          <a:xfrm>
            <a:off x="4050556" y="2048899"/>
            <a:ext cx="6108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Приведенная стоимость </a:t>
            </a:r>
            <a:r>
              <a:rPr lang="ru-RU" sz="1800" b="1" dirty="0">
                <a:solidFill>
                  <a:srgbClr val="FF0000"/>
                </a:solidFill>
              </a:rPr>
              <a:t>будущих </a:t>
            </a:r>
            <a:r>
              <a:rPr lang="ru-RU" sz="1800" b="1" dirty="0">
                <a:solidFill>
                  <a:schemeClr val="bg1"/>
                </a:solidFill>
              </a:rPr>
              <a:t>арендных платежей </a:t>
            </a:r>
            <a:r>
              <a:rPr lang="ru-RU" sz="1800" b="1" dirty="0">
                <a:solidFill>
                  <a:srgbClr val="FF0000"/>
                </a:solidFill>
              </a:rPr>
              <a:t>на дату оценки </a:t>
            </a:r>
            <a:r>
              <a:rPr lang="ru-RU" sz="1800" b="1" dirty="0">
                <a:solidFill>
                  <a:schemeClr val="bg1"/>
                </a:solidFill>
              </a:rPr>
              <a:t>(на дату передачи имущества в лизинг)</a:t>
            </a:r>
            <a:endParaRPr lang="ru-RU" sz="1800" b="1" strike="sngStrike" dirty="0">
              <a:solidFill>
                <a:schemeClr val="bg1"/>
              </a:solidFill>
            </a:endParaRPr>
          </a:p>
        </p:txBody>
      </p:sp>
      <p:sp>
        <p:nvSpPr>
          <p:cNvPr id="23" name="Rounded Rectangle 23">
            <a:extLst>
              <a:ext uri="{FF2B5EF4-FFF2-40B4-BE49-F238E27FC236}">
                <a16:creationId xmlns:a16="http://schemas.microsoft.com/office/drawing/2014/main" id="{45E1764B-3102-4877-BA6E-5323F4341F55}"/>
              </a:ext>
            </a:extLst>
          </p:cNvPr>
          <p:cNvSpPr/>
          <p:nvPr/>
        </p:nvSpPr>
        <p:spPr>
          <a:xfrm>
            <a:off x="1164848" y="3611352"/>
            <a:ext cx="2241121" cy="730923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>
              <a:solidFill>
                <a:srgbClr val="97C026"/>
              </a:solidFill>
            </a:endParaRPr>
          </a:p>
        </p:txBody>
      </p:sp>
      <p:sp>
        <p:nvSpPr>
          <p:cNvPr id="24" name="Rectangle 33">
            <a:extLst>
              <a:ext uri="{FF2B5EF4-FFF2-40B4-BE49-F238E27FC236}">
                <a16:creationId xmlns:a16="http://schemas.microsoft.com/office/drawing/2014/main" id="{FFBB3A07-D004-4EB0-9FE3-17197D3E303D}"/>
              </a:ext>
            </a:extLst>
          </p:cNvPr>
          <p:cNvSpPr/>
          <p:nvPr/>
        </p:nvSpPr>
        <p:spPr>
          <a:xfrm>
            <a:off x="1164848" y="3841630"/>
            <a:ext cx="2274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97C026"/>
                </a:solidFill>
              </a:rPr>
              <a:t>Срок аренды</a:t>
            </a:r>
          </a:p>
        </p:txBody>
      </p:sp>
      <p:sp>
        <p:nvSpPr>
          <p:cNvPr id="2" name="Равно 1">
            <a:extLst>
              <a:ext uri="{FF2B5EF4-FFF2-40B4-BE49-F238E27FC236}">
                <a16:creationId xmlns:a16="http://schemas.microsoft.com/office/drawing/2014/main" id="{9F0BB76D-725B-46F3-AD1A-934C823379E0}"/>
              </a:ext>
            </a:extLst>
          </p:cNvPr>
          <p:cNvSpPr/>
          <p:nvPr/>
        </p:nvSpPr>
        <p:spPr>
          <a:xfrm>
            <a:off x="3478176" y="2268463"/>
            <a:ext cx="500372" cy="426767"/>
          </a:xfrm>
          <a:prstGeom prst="mathEqual">
            <a:avLst/>
          </a:prstGeom>
          <a:noFill/>
          <a:ln w="12700">
            <a:solidFill>
              <a:srgbClr val="004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Rounded Rectangle 23">
            <a:extLst>
              <a:ext uri="{FF2B5EF4-FFF2-40B4-BE49-F238E27FC236}">
                <a16:creationId xmlns:a16="http://schemas.microsoft.com/office/drawing/2014/main" id="{96C77EA5-664B-4E21-9D68-6CCB625A161B}"/>
              </a:ext>
            </a:extLst>
          </p:cNvPr>
          <p:cNvSpPr/>
          <p:nvPr/>
        </p:nvSpPr>
        <p:spPr>
          <a:xfrm>
            <a:off x="4030977" y="3635182"/>
            <a:ext cx="2241122" cy="730922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>
              <a:solidFill>
                <a:srgbClr val="97C026"/>
              </a:solidFill>
            </a:endParaRPr>
          </a:p>
        </p:txBody>
      </p:sp>
      <p:sp>
        <p:nvSpPr>
          <p:cNvPr id="28" name="Rectangle 33">
            <a:extLst>
              <a:ext uri="{FF2B5EF4-FFF2-40B4-BE49-F238E27FC236}">
                <a16:creationId xmlns:a16="http://schemas.microsoft.com/office/drawing/2014/main" id="{626FC3A5-C455-4090-82C1-7DB398E395ED}"/>
              </a:ext>
            </a:extLst>
          </p:cNvPr>
          <p:cNvSpPr/>
          <p:nvPr/>
        </p:nvSpPr>
        <p:spPr>
          <a:xfrm>
            <a:off x="4016998" y="3673458"/>
            <a:ext cx="2274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97C026"/>
                </a:solidFill>
              </a:rPr>
              <a:t>Арендные платежи</a:t>
            </a:r>
          </a:p>
        </p:txBody>
      </p:sp>
      <p:sp>
        <p:nvSpPr>
          <p:cNvPr id="29" name="Rounded Rectangle 23">
            <a:extLst>
              <a:ext uri="{FF2B5EF4-FFF2-40B4-BE49-F238E27FC236}">
                <a16:creationId xmlns:a16="http://schemas.microsoft.com/office/drawing/2014/main" id="{A56D216E-AFAC-4897-A22A-F2B478592746}"/>
              </a:ext>
            </a:extLst>
          </p:cNvPr>
          <p:cNvSpPr/>
          <p:nvPr/>
        </p:nvSpPr>
        <p:spPr>
          <a:xfrm>
            <a:off x="7032260" y="3611353"/>
            <a:ext cx="2274880" cy="753885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>
              <a:solidFill>
                <a:srgbClr val="97C026"/>
              </a:solidFill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8E03C499-D30F-4C72-88C1-C7DF18C48201}"/>
              </a:ext>
            </a:extLst>
          </p:cNvPr>
          <p:cNvSpPr/>
          <p:nvPr/>
        </p:nvSpPr>
        <p:spPr>
          <a:xfrm>
            <a:off x="7045363" y="3635182"/>
            <a:ext cx="2217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97C026"/>
                </a:solidFill>
              </a:rPr>
              <a:t>Ставка дисконтирования</a:t>
            </a:r>
          </a:p>
        </p:txBody>
      </p:sp>
      <p:pic>
        <p:nvPicPr>
          <p:cNvPr id="1026" name="Picture 2" descr="Formula-NPV.png (380×163)">
            <a:extLst>
              <a:ext uri="{FF2B5EF4-FFF2-40B4-BE49-F238E27FC236}">
                <a16:creationId xmlns:a16="http://schemas.microsoft.com/office/drawing/2014/main" id="{099B1D76-8456-48DB-9AEC-A082C5BC9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40" y="6146279"/>
            <a:ext cx="2039205" cy="874712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71245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/>
          <p:cNvSpPr txBox="1">
            <a:spLocks/>
          </p:cNvSpPr>
          <p:nvPr/>
        </p:nvSpPr>
        <p:spPr bwMode="auto">
          <a:xfrm>
            <a:off x="738188" y="385365"/>
            <a:ext cx="8511604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11113" defTabSz="914077">
              <a:lnSpc>
                <a:spcPts val="3800"/>
              </a:lnSpc>
              <a:defRPr sz="3600" b="1">
                <a:solidFill>
                  <a:srgbClr val="004D9E"/>
                </a:solidFill>
                <a:latin typeface="+mj-lt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dirty="0"/>
              <a:t>Ставка дисконтирования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03723" y="3090064"/>
            <a:ext cx="4453077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 algn="just">
              <a:buNone/>
            </a:pPr>
            <a:r>
              <a:rPr lang="ru-RU" dirty="0"/>
              <a:t>За </a:t>
            </a:r>
            <a:r>
              <a:rPr lang="ru-RU" b="1" dirty="0"/>
              <a:t>ставку дисконтирования</a:t>
            </a:r>
            <a:r>
              <a:rPr lang="ru-RU" dirty="0"/>
              <a:t> следует принять ставку, заложенную в договоре аренды. Иными словами, дисконтирование производится с применением ставки, при использовании которой приведенная стоимость будущих арендных платежей и негарантированной ликвидационной стоимости предмета аренды становится равна справедливой стоимости предмета аренды.</a:t>
            </a:r>
            <a:endParaRPr lang="ru-RU" sz="1200" dirty="0"/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AAE28BC7-C52B-4812-BCCA-9BADA3E9BF6B}"/>
              </a:ext>
            </a:extLst>
          </p:cNvPr>
          <p:cNvSpPr txBox="1">
            <a:spLocks/>
          </p:cNvSpPr>
          <p:nvPr/>
        </p:nvSpPr>
        <p:spPr>
          <a:xfrm>
            <a:off x="9523164" y="7020991"/>
            <a:ext cx="851590" cy="4025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4E8835-8C83-4574-951E-2F973674DF4E}" type="slidenum">
              <a:rPr lang="ru-RU" sz="1400" smtClean="0">
                <a:solidFill>
                  <a:srgbClr val="8996BD"/>
                </a:solidFill>
              </a:rPr>
              <a:pPr algn="r"/>
              <a:t>5</a:t>
            </a:fld>
            <a:endParaRPr lang="ru-RU" sz="1400" dirty="0">
              <a:solidFill>
                <a:srgbClr val="8996BD"/>
              </a:solidFill>
            </a:endParaRP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441ECACC-6772-4894-92FF-418C8071F397}"/>
              </a:ext>
            </a:extLst>
          </p:cNvPr>
          <p:cNvSpPr/>
          <p:nvPr/>
        </p:nvSpPr>
        <p:spPr>
          <a:xfrm>
            <a:off x="403723" y="2927792"/>
            <a:ext cx="4596006" cy="2437015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>
              <a:solidFill>
                <a:srgbClr val="97C026"/>
              </a:solidFill>
            </a:endParaRPr>
          </a:p>
        </p:txBody>
      </p:sp>
      <p:sp>
        <p:nvSpPr>
          <p:cNvPr id="26" name="Rounded Rectangle 64">
            <a:extLst>
              <a:ext uri="{FF2B5EF4-FFF2-40B4-BE49-F238E27FC236}">
                <a16:creationId xmlns:a16="http://schemas.microsoft.com/office/drawing/2014/main" id="{67DE5D45-0CC7-4017-A7FB-BA28AEDAFB6A}"/>
              </a:ext>
            </a:extLst>
          </p:cNvPr>
          <p:cNvSpPr/>
          <p:nvPr/>
        </p:nvSpPr>
        <p:spPr>
          <a:xfrm>
            <a:off x="475189" y="1038718"/>
            <a:ext cx="9814487" cy="553998"/>
          </a:xfrm>
          <a:prstGeom prst="roundRect">
            <a:avLst/>
          </a:prstGeom>
          <a:solidFill>
            <a:srgbClr val="97C02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b="1" dirty="0">
                <a:solidFill>
                  <a:srgbClr val="393939"/>
                </a:solidFill>
              </a:rPr>
              <a:t>За ставку дисконтирования принимается:</a:t>
            </a:r>
          </a:p>
        </p:txBody>
      </p:sp>
      <p:sp>
        <p:nvSpPr>
          <p:cNvPr id="27" name="Rounded Rectangle 64">
            <a:extLst>
              <a:ext uri="{FF2B5EF4-FFF2-40B4-BE49-F238E27FC236}">
                <a16:creationId xmlns:a16="http://schemas.microsoft.com/office/drawing/2014/main" id="{98AFBC11-C340-4A9F-BC6C-E31C2A72543E}"/>
              </a:ext>
            </a:extLst>
          </p:cNvPr>
          <p:cNvSpPr/>
          <p:nvPr/>
        </p:nvSpPr>
        <p:spPr>
          <a:xfrm>
            <a:off x="403724" y="1869656"/>
            <a:ext cx="4596006" cy="686839"/>
          </a:xfrm>
          <a:prstGeom prst="roundRect">
            <a:avLst/>
          </a:prstGeom>
          <a:solidFill>
            <a:srgbClr val="97C02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rgbClr val="393939"/>
                </a:solidFill>
              </a:rPr>
              <a:t>Если поддается</a:t>
            </a:r>
          </a:p>
          <a:p>
            <a:pPr algn="ctr"/>
            <a:r>
              <a:rPr lang="ru-RU" sz="1600" b="1" dirty="0">
                <a:solidFill>
                  <a:srgbClr val="393939"/>
                </a:solidFill>
              </a:rPr>
              <a:t>определению</a:t>
            </a:r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F7BAD7A1-0FE1-4108-94F6-AE9F803B5C38}"/>
              </a:ext>
            </a:extLst>
          </p:cNvPr>
          <p:cNvSpPr/>
          <p:nvPr/>
        </p:nvSpPr>
        <p:spPr>
          <a:xfrm>
            <a:off x="5693670" y="2920334"/>
            <a:ext cx="4596006" cy="2437015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>
              <a:solidFill>
                <a:srgbClr val="97C026"/>
              </a:solidFill>
            </a:endParaRPr>
          </a:p>
        </p:txBody>
      </p:sp>
      <p:sp>
        <p:nvSpPr>
          <p:cNvPr id="32" name="Rounded Rectangle 64">
            <a:extLst>
              <a:ext uri="{FF2B5EF4-FFF2-40B4-BE49-F238E27FC236}">
                <a16:creationId xmlns:a16="http://schemas.microsoft.com/office/drawing/2014/main" id="{1CB30EDF-DB5A-4F25-969E-7EA0A0F0B0B8}"/>
              </a:ext>
            </a:extLst>
          </p:cNvPr>
          <p:cNvSpPr/>
          <p:nvPr/>
        </p:nvSpPr>
        <p:spPr>
          <a:xfrm>
            <a:off x="5693671" y="1869657"/>
            <a:ext cx="4596006" cy="686838"/>
          </a:xfrm>
          <a:prstGeom prst="roundRect">
            <a:avLst/>
          </a:prstGeom>
          <a:solidFill>
            <a:srgbClr val="97C02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rgbClr val="393939"/>
                </a:solidFill>
              </a:rPr>
              <a:t>Если не поддается</a:t>
            </a:r>
          </a:p>
          <a:p>
            <a:pPr algn="ctr"/>
            <a:r>
              <a:rPr lang="ru-RU" sz="1600" b="1" dirty="0">
                <a:solidFill>
                  <a:srgbClr val="393939"/>
                </a:solidFill>
              </a:rPr>
              <a:t>определению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8F642D2E-7E9F-4CF0-ABEC-62E043DCE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134" y="3118038"/>
            <a:ext cx="4453077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 algn="just">
              <a:buNone/>
            </a:pPr>
            <a:r>
              <a:rPr lang="ru-RU" dirty="0"/>
              <a:t>За </a:t>
            </a:r>
            <a:r>
              <a:rPr lang="ru-RU" b="1" dirty="0"/>
              <a:t>ставку дисконтирования</a:t>
            </a:r>
            <a:r>
              <a:rPr lang="ru-RU" dirty="0"/>
              <a:t> можно принять ставку привлечения заемных средств арендатором. Это та ставка, по которой на дату начала арендных отношений арендатор мог бы взять кредит на аналогичный срок и с аналогичным обеспечением, чтобы приобрести актив, имеющий стоимость, аналогичную той стоимости, которую имеет актив в форме права пользования в аналогичных экономических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385364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64">
            <a:extLst>
              <a:ext uri="{FF2B5EF4-FFF2-40B4-BE49-F238E27FC236}">
                <a16:creationId xmlns:a16="http://schemas.microsoft.com/office/drawing/2014/main" id="{1215A32D-7256-48F2-A5C7-B73AAD710079}"/>
              </a:ext>
            </a:extLst>
          </p:cNvPr>
          <p:cNvSpPr/>
          <p:nvPr/>
        </p:nvSpPr>
        <p:spPr>
          <a:xfrm>
            <a:off x="388479" y="1111959"/>
            <a:ext cx="9998781" cy="3569489"/>
          </a:xfrm>
          <a:prstGeom prst="roundRect">
            <a:avLst/>
          </a:prstGeom>
          <a:solidFill>
            <a:srgbClr val="97C02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b="1" dirty="0">
                <a:solidFill>
                  <a:srgbClr val="393939"/>
                </a:solidFill>
              </a:rPr>
              <a:t>Актив в форме права пользования:</a:t>
            </a:r>
          </a:p>
        </p:txBody>
      </p:sp>
      <p:sp>
        <p:nvSpPr>
          <p:cNvPr id="11" name="object 6"/>
          <p:cNvSpPr txBox="1">
            <a:spLocks/>
          </p:cNvSpPr>
          <p:nvPr/>
        </p:nvSpPr>
        <p:spPr bwMode="auto">
          <a:xfrm>
            <a:off x="738188" y="385365"/>
            <a:ext cx="8511604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11113" defTabSz="914077">
              <a:lnSpc>
                <a:spcPts val="3800"/>
              </a:lnSpc>
              <a:defRPr sz="3600" b="1">
                <a:solidFill>
                  <a:srgbClr val="004D9E"/>
                </a:solidFill>
                <a:latin typeface="+mj-lt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dirty="0"/>
              <a:t>Право пользования активом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88480" y="4697028"/>
            <a:ext cx="9211019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ru-RU" sz="1200" b="1" dirty="0"/>
              <a:t>ППА</a:t>
            </a:r>
            <a:r>
              <a:rPr lang="ru-RU" sz="1200" dirty="0"/>
              <a:t> оценивается исходя из фактической стоимости, которая включает в себя</a:t>
            </a:r>
            <a:r>
              <a:rPr lang="ru-RU" sz="1200" baseline="30000" dirty="0"/>
              <a:t>1</a:t>
            </a:r>
            <a:r>
              <a:rPr lang="ru-RU" sz="1200" dirty="0"/>
              <a:t>:</a:t>
            </a:r>
          </a:p>
          <a:p>
            <a:pPr marL="0" indent="0">
              <a:buNone/>
            </a:pPr>
            <a:endParaRPr lang="ru-RU" sz="1200" dirty="0"/>
          </a:p>
          <a:p>
            <a:pPr lvl="0">
              <a:buFont typeface="+mj-lt"/>
              <a:buAutoNum type="alphaLcParenR"/>
            </a:pPr>
            <a:r>
              <a:rPr lang="ru-RU" sz="1200" dirty="0"/>
              <a:t>Величину первоначальной оценки обязательства по аренде;</a:t>
            </a:r>
          </a:p>
          <a:p>
            <a:pPr lvl="0">
              <a:buFont typeface="+mj-lt"/>
              <a:buAutoNum type="alphaLcParenR"/>
            </a:pPr>
            <a:r>
              <a:rPr lang="ru-RU" sz="1200" dirty="0"/>
              <a:t>Арендные платежи, осуществленные на дату предоставления предмета аренды или до такой даты;</a:t>
            </a:r>
          </a:p>
          <a:p>
            <a:pPr lvl="0">
              <a:buFont typeface="+mj-lt"/>
              <a:buAutoNum type="alphaLcParenR"/>
            </a:pPr>
            <a:r>
              <a:rPr lang="ru-RU" sz="1200" dirty="0"/>
              <a:t>Затраты арендатора в связи с поступлением  предмета аренды и приведением его в состояние, пригодное для использования в запланированных целях;</a:t>
            </a:r>
          </a:p>
          <a:p>
            <a:pPr lvl="0">
              <a:buFont typeface="+mj-lt"/>
              <a:buAutoNum type="alphaLcParenR"/>
            </a:pPr>
            <a:r>
              <a:rPr lang="ru-RU" sz="1200" dirty="0"/>
              <a:t>Величину подлежащего исполнению арендатором оценочного обязательства, в частности, по демонтажу, перемещению предмета аренды, восстановлению окружающей среды, восстановлению предмета аренды до требуемого договором аренды состояния, если возникновение такого обязательства обусловлено получением предмета аренды.</a:t>
            </a:r>
          </a:p>
          <a:p>
            <a:endParaRPr lang="ru-RU" sz="1200" dirty="0"/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AAE28BC7-C52B-4812-BCCA-9BADA3E9BF6B}"/>
              </a:ext>
            </a:extLst>
          </p:cNvPr>
          <p:cNvSpPr txBox="1">
            <a:spLocks/>
          </p:cNvSpPr>
          <p:nvPr/>
        </p:nvSpPr>
        <p:spPr>
          <a:xfrm>
            <a:off x="9535670" y="6882519"/>
            <a:ext cx="851590" cy="4025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4E8835-8C83-4574-951E-2F973674DF4E}" type="slidenum">
              <a:rPr lang="ru-RU" sz="1400" smtClean="0">
                <a:solidFill>
                  <a:srgbClr val="8996BD"/>
                </a:solidFill>
              </a:rPr>
              <a:pPr algn="r"/>
              <a:t>6</a:t>
            </a:fld>
            <a:endParaRPr lang="ru-RU" sz="1400" dirty="0">
              <a:solidFill>
                <a:srgbClr val="8996BD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E49A5A-CE49-4D70-AE3D-F8A1F22F43E4}"/>
              </a:ext>
            </a:extLst>
          </p:cNvPr>
          <p:cNvSpPr/>
          <p:nvPr/>
        </p:nvSpPr>
        <p:spPr>
          <a:xfrm>
            <a:off x="534670" y="6882519"/>
            <a:ext cx="9211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200" baseline="30000" dirty="0">
                <a:solidFill>
                  <a:schemeClr val="bg1"/>
                </a:solidFill>
              </a:rPr>
              <a:t>1</a:t>
            </a:r>
            <a:r>
              <a:rPr lang="ru-RU" sz="1000" dirty="0">
                <a:solidFill>
                  <a:schemeClr val="bg1"/>
                </a:solidFill>
              </a:rPr>
              <a:t> - Для организаций, применяющих упрощенные методы учета, есть возможность признавать расходы пунктов </a:t>
            </a:r>
            <a:r>
              <a:rPr lang="en-US" sz="1000" dirty="0">
                <a:solidFill>
                  <a:schemeClr val="bg1"/>
                </a:solidFill>
              </a:rPr>
              <a:t>c</a:t>
            </a:r>
            <a:r>
              <a:rPr lang="ru-RU" sz="1000" dirty="0">
                <a:solidFill>
                  <a:schemeClr val="bg1"/>
                </a:solidFill>
              </a:rPr>
              <a:t>) и </a:t>
            </a:r>
            <a:r>
              <a:rPr lang="en-US" sz="1000" dirty="0">
                <a:solidFill>
                  <a:schemeClr val="bg1"/>
                </a:solidFill>
              </a:rPr>
              <a:t>d</a:t>
            </a:r>
            <a:r>
              <a:rPr lang="ru-RU" sz="1000" dirty="0">
                <a:solidFill>
                  <a:schemeClr val="bg1"/>
                </a:solidFill>
              </a:rPr>
              <a:t>), расходами периода, не включая их в первоначальную стоимость ППА.</a:t>
            </a:r>
          </a:p>
        </p:txBody>
      </p:sp>
      <p:sp>
        <p:nvSpPr>
          <p:cNvPr id="14" name="Rounded Rectangle 23">
            <a:extLst>
              <a:ext uri="{FF2B5EF4-FFF2-40B4-BE49-F238E27FC236}">
                <a16:creationId xmlns:a16="http://schemas.microsoft.com/office/drawing/2014/main" id="{919DAEE4-AE4C-437C-A283-3FCC0FC55A75}"/>
              </a:ext>
            </a:extLst>
          </p:cNvPr>
          <p:cNvSpPr/>
          <p:nvPr/>
        </p:nvSpPr>
        <p:spPr>
          <a:xfrm>
            <a:off x="598168" y="1980431"/>
            <a:ext cx="2808000" cy="1013346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/>
          </a:p>
        </p:txBody>
      </p:sp>
      <p:sp>
        <p:nvSpPr>
          <p:cNvPr id="15" name="Rectangle 33">
            <a:extLst>
              <a:ext uri="{FF2B5EF4-FFF2-40B4-BE49-F238E27FC236}">
                <a16:creationId xmlns:a16="http://schemas.microsoft.com/office/drawing/2014/main" id="{4A833FB5-AB83-43BB-9913-FF2405BE8FF9}"/>
              </a:ext>
            </a:extLst>
          </p:cNvPr>
          <p:cNvSpPr/>
          <p:nvPr/>
        </p:nvSpPr>
        <p:spPr>
          <a:xfrm>
            <a:off x="983414" y="2177131"/>
            <a:ext cx="2037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Обязательство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</a:rPr>
              <a:t>по аренде</a:t>
            </a:r>
          </a:p>
        </p:txBody>
      </p:sp>
      <p:sp>
        <p:nvSpPr>
          <p:cNvPr id="18" name="Rounded Rectangle 23">
            <a:extLst>
              <a:ext uri="{FF2B5EF4-FFF2-40B4-BE49-F238E27FC236}">
                <a16:creationId xmlns:a16="http://schemas.microsoft.com/office/drawing/2014/main" id="{1100CE15-9462-4106-AC95-1600AA6B75EF}"/>
              </a:ext>
            </a:extLst>
          </p:cNvPr>
          <p:cNvSpPr/>
          <p:nvPr/>
        </p:nvSpPr>
        <p:spPr>
          <a:xfrm>
            <a:off x="7350730" y="1980431"/>
            <a:ext cx="2808000" cy="1013346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/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F690B67-1192-4882-A1DB-C48C4BD875BD}"/>
              </a:ext>
            </a:extLst>
          </p:cNvPr>
          <p:cNvSpPr/>
          <p:nvPr/>
        </p:nvSpPr>
        <p:spPr>
          <a:xfrm>
            <a:off x="7560328" y="2048899"/>
            <a:ext cx="2598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Первоначальные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</a:rPr>
              <a:t>прямые затраты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</a:rPr>
              <a:t>арендатора</a:t>
            </a: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FA37645F-3F91-49D6-95EE-C5863CC34635}"/>
              </a:ext>
            </a:extLst>
          </p:cNvPr>
          <p:cNvSpPr/>
          <p:nvPr/>
        </p:nvSpPr>
        <p:spPr>
          <a:xfrm>
            <a:off x="3974449" y="1986288"/>
            <a:ext cx="2808000" cy="1013346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/>
          </a:p>
        </p:txBody>
      </p:sp>
      <p:sp>
        <p:nvSpPr>
          <p:cNvPr id="22" name="Rectangle 33">
            <a:extLst>
              <a:ext uri="{FF2B5EF4-FFF2-40B4-BE49-F238E27FC236}">
                <a16:creationId xmlns:a16="http://schemas.microsoft.com/office/drawing/2014/main" id="{64F5BE2A-07C1-4BDD-846F-0BBBCBC0D10E}"/>
              </a:ext>
            </a:extLst>
          </p:cNvPr>
          <p:cNvSpPr/>
          <p:nvPr/>
        </p:nvSpPr>
        <p:spPr>
          <a:xfrm>
            <a:off x="4359695" y="2063165"/>
            <a:ext cx="2037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Предоплата по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</a:rPr>
              <a:t>арендным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</a:rPr>
              <a:t>платежам</a:t>
            </a:r>
          </a:p>
        </p:txBody>
      </p:sp>
      <p:sp>
        <p:nvSpPr>
          <p:cNvPr id="23" name="Rounded Rectangle 23">
            <a:extLst>
              <a:ext uri="{FF2B5EF4-FFF2-40B4-BE49-F238E27FC236}">
                <a16:creationId xmlns:a16="http://schemas.microsoft.com/office/drawing/2014/main" id="{45E1764B-3102-4877-BA6E-5323F4341F55}"/>
              </a:ext>
            </a:extLst>
          </p:cNvPr>
          <p:cNvSpPr/>
          <p:nvPr/>
        </p:nvSpPr>
        <p:spPr>
          <a:xfrm>
            <a:off x="2742589" y="3436951"/>
            <a:ext cx="5052383" cy="1013346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/>
          </a:p>
        </p:txBody>
      </p:sp>
      <p:sp>
        <p:nvSpPr>
          <p:cNvPr id="24" name="Rectangle 33">
            <a:extLst>
              <a:ext uri="{FF2B5EF4-FFF2-40B4-BE49-F238E27FC236}">
                <a16:creationId xmlns:a16="http://schemas.microsoft.com/office/drawing/2014/main" id="{FFBB3A07-D004-4EB0-9FE3-17197D3E303D}"/>
              </a:ext>
            </a:extLst>
          </p:cNvPr>
          <p:cNvSpPr/>
          <p:nvPr/>
        </p:nvSpPr>
        <p:spPr>
          <a:xfrm>
            <a:off x="2742590" y="3479821"/>
            <a:ext cx="5052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Оценочные затраты арендатора на демонтаж и восстановление арендуемого актива</a:t>
            </a:r>
          </a:p>
        </p:txBody>
      </p:sp>
      <p:sp>
        <p:nvSpPr>
          <p:cNvPr id="8" name="Знак ''плюс'' 7">
            <a:extLst>
              <a:ext uri="{FF2B5EF4-FFF2-40B4-BE49-F238E27FC236}">
                <a16:creationId xmlns:a16="http://schemas.microsoft.com/office/drawing/2014/main" id="{D8FF187C-3BEE-4B67-AB55-3E7481A9C6E3}"/>
              </a:ext>
            </a:extLst>
          </p:cNvPr>
          <p:cNvSpPr/>
          <p:nvPr/>
        </p:nvSpPr>
        <p:spPr>
          <a:xfrm>
            <a:off x="3497686" y="2305072"/>
            <a:ext cx="385246" cy="410983"/>
          </a:xfrm>
          <a:prstGeom prst="mathPlus">
            <a:avLst/>
          </a:prstGeom>
          <a:noFill/>
          <a:ln w="12700">
            <a:solidFill>
              <a:srgbClr val="004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нак ''плюс'' 25">
            <a:extLst>
              <a:ext uri="{FF2B5EF4-FFF2-40B4-BE49-F238E27FC236}">
                <a16:creationId xmlns:a16="http://schemas.microsoft.com/office/drawing/2014/main" id="{5211B2FA-2179-4631-9C3F-B2F6F8C53931}"/>
              </a:ext>
            </a:extLst>
          </p:cNvPr>
          <p:cNvSpPr/>
          <p:nvPr/>
        </p:nvSpPr>
        <p:spPr>
          <a:xfrm>
            <a:off x="6860685" y="2298816"/>
            <a:ext cx="385246" cy="410983"/>
          </a:xfrm>
          <a:prstGeom prst="mathPlus">
            <a:avLst/>
          </a:prstGeom>
          <a:noFill/>
          <a:ln w="12700">
            <a:solidFill>
              <a:srgbClr val="004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нак ''плюс'' 26">
            <a:extLst>
              <a:ext uri="{FF2B5EF4-FFF2-40B4-BE49-F238E27FC236}">
                <a16:creationId xmlns:a16="http://schemas.microsoft.com/office/drawing/2014/main" id="{C701BD83-D18E-4B2B-81F3-4BB2E4EEE6C4}"/>
              </a:ext>
            </a:extLst>
          </p:cNvPr>
          <p:cNvSpPr/>
          <p:nvPr/>
        </p:nvSpPr>
        <p:spPr>
          <a:xfrm>
            <a:off x="5185825" y="3021692"/>
            <a:ext cx="385246" cy="410983"/>
          </a:xfrm>
          <a:prstGeom prst="mathPlus">
            <a:avLst/>
          </a:prstGeom>
          <a:noFill/>
          <a:ln w="12700">
            <a:solidFill>
              <a:srgbClr val="004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/>
          <p:cNvSpPr txBox="1">
            <a:spLocks/>
          </p:cNvSpPr>
          <p:nvPr/>
        </p:nvSpPr>
        <p:spPr bwMode="auto">
          <a:xfrm>
            <a:off x="522164" y="297409"/>
            <a:ext cx="8928992" cy="45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11113" defTabSz="914077">
              <a:lnSpc>
                <a:spcPts val="3800"/>
              </a:lnSpc>
              <a:defRPr sz="3600" b="1">
                <a:solidFill>
                  <a:srgbClr val="004D9E"/>
                </a:solidFill>
                <a:latin typeface="+mj-lt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3000" dirty="0"/>
              <a:t>Пример: </a:t>
            </a:r>
            <a:r>
              <a:rPr lang="ru-RU" altLang="ru-RU" sz="2400" dirty="0"/>
              <a:t>расчет обязательства по аренде и </a:t>
            </a:r>
            <a:r>
              <a:rPr lang="ru-RU" altLang="ru-RU" sz="2400" dirty="0">
                <a:solidFill>
                  <a:srgbClr val="FF0000"/>
                </a:solidFill>
              </a:rPr>
              <a:t>ППА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31865" y="1018248"/>
            <a:ext cx="3142233" cy="10464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 algn="just">
              <a:buNone/>
            </a:pPr>
            <a:r>
              <a:rPr lang="ru-RU" sz="1200" b="1" dirty="0"/>
              <a:t>Условия сделки </a:t>
            </a:r>
            <a:r>
              <a:rPr lang="ru-RU" sz="1000" dirty="0"/>
              <a:t>(все без учета НДС)</a:t>
            </a:r>
          </a:p>
          <a:p>
            <a:pPr marL="0" indent="0" algn="just">
              <a:buNone/>
            </a:pPr>
            <a:r>
              <a:rPr lang="ru-RU" sz="1000" dirty="0"/>
              <a:t>Стоимость предмета аренды: 2 000 000 руб.</a:t>
            </a:r>
          </a:p>
          <a:p>
            <a:pPr marL="0" indent="0" algn="just">
              <a:buNone/>
            </a:pPr>
            <a:r>
              <a:rPr lang="ru-RU" sz="1000" dirty="0"/>
              <a:t>Аванс арендатора:                    30%</a:t>
            </a:r>
          </a:p>
          <a:p>
            <a:pPr marL="0" indent="0" algn="just">
              <a:buNone/>
            </a:pPr>
            <a:r>
              <a:rPr lang="ru-RU" sz="1000" dirty="0"/>
              <a:t>Срок аренды:                             36 мес.</a:t>
            </a:r>
          </a:p>
          <a:p>
            <a:pPr marL="0" indent="0" algn="just">
              <a:buNone/>
            </a:pPr>
            <a:r>
              <a:rPr lang="ru-RU" sz="1000" dirty="0"/>
              <a:t>Ежемесячный платеж              50 000 руб.</a:t>
            </a:r>
          </a:p>
          <a:p>
            <a:pPr marL="0" indent="0" algn="just">
              <a:buNone/>
            </a:pPr>
            <a:r>
              <a:rPr lang="ru-RU" sz="1000" dirty="0"/>
              <a:t>Выкупная	                     1 250 руб.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AAE28BC7-C52B-4812-BCCA-9BADA3E9BF6B}"/>
              </a:ext>
            </a:extLst>
          </p:cNvPr>
          <p:cNvSpPr txBox="1">
            <a:spLocks/>
          </p:cNvSpPr>
          <p:nvPr/>
        </p:nvSpPr>
        <p:spPr>
          <a:xfrm>
            <a:off x="9509552" y="7028013"/>
            <a:ext cx="851590" cy="4025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4E8835-8C83-4574-951E-2F973674DF4E}" type="slidenum">
              <a:rPr lang="ru-RU" sz="1400" smtClean="0">
                <a:solidFill>
                  <a:srgbClr val="8996BD"/>
                </a:solidFill>
              </a:rPr>
              <a:pPr algn="r"/>
              <a:t>7</a:t>
            </a:fld>
            <a:endParaRPr lang="ru-RU" sz="1400" dirty="0">
              <a:solidFill>
                <a:srgbClr val="8996BD"/>
              </a:solidFill>
            </a:endParaRP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441ECACC-6772-4894-92FF-418C8071F397}"/>
              </a:ext>
            </a:extLst>
          </p:cNvPr>
          <p:cNvSpPr/>
          <p:nvPr/>
        </p:nvSpPr>
        <p:spPr>
          <a:xfrm>
            <a:off x="332257" y="1009189"/>
            <a:ext cx="3071537" cy="1046439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>
              <a:solidFill>
                <a:srgbClr val="97C026"/>
              </a:solidFill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E491B420-7A74-4E6F-8A3C-1EE8BA12A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524" y="1054165"/>
            <a:ext cx="3142233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 algn="just">
              <a:buNone/>
            </a:pPr>
            <a:r>
              <a:rPr lang="ru-RU" sz="1200" b="1" dirty="0"/>
              <a:t>Ставка дисконтирования: </a:t>
            </a:r>
            <a:r>
              <a:rPr lang="ru-RU" b="1" dirty="0">
                <a:solidFill>
                  <a:srgbClr val="004D9E"/>
                </a:solidFill>
              </a:rPr>
              <a:t>18,56%</a:t>
            </a:r>
            <a:endParaRPr lang="ru-RU" sz="1200" b="1" dirty="0">
              <a:solidFill>
                <a:srgbClr val="004D9E"/>
              </a:solidFill>
            </a:endParaRPr>
          </a:p>
          <a:p>
            <a:pPr marL="0" indent="0" algn="just">
              <a:buNone/>
            </a:pPr>
            <a:r>
              <a:rPr lang="ru-RU" sz="1000" dirty="0"/>
              <a:t>Ставка рассчитана исходя из денежного потока, который генерируется графиком. </a:t>
            </a:r>
            <a:r>
              <a:rPr lang="en-US" sz="1000" dirty="0"/>
              <a:t>Excel </a:t>
            </a:r>
            <a:r>
              <a:rPr lang="ru-RU" sz="1000" dirty="0"/>
              <a:t>позволяет произвести расчет с помощью формулы </a:t>
            </a:r>
            <a:r>
              <a:rPr lang="ru-RU" sz="1000" b="1" dirty="0"/>
              <a:t>ЧИСТВНДОХ</a:t>
            </a:r>
          </a:p>
        </p:txBody>
      </p:sp>
      <p:sp>
        <p:nvSpPr>
          <p:cNvPr id="14" name="Rounded Rectangle 23">
            <a:extLst>
              <a:ext uri="{FF2B5EF4-FFF2-40B4-BE49-F238E27FC236}">
                <a16:creationId xmlns:a16="http://schemas.microsoft.com/office/drawing/2014/main" id="{5F81F1C9-95DD-4D79-95BB-C8B291A074E3}"/>
              </a:ext>
            </a:extLst>
          </p:cNvPr>
          <p:cNvSpPr/>
          <p:nvPr/>
        </p:nvSpPr>
        <p:spPr>
          <a:xfrm>
            <a:off x="3784670" y="1009190"/>
            <a:ext cx="3142234" cy="920948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>
              <a:solidFill>
                <a:srgbClr val="97C026"/>
              </a:solidFill>
            </a:endParaRP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AE1F5C25-F60E-464F-B0E9-C73F86C1F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778" y="1063055"/>
            <a:ext cx="3142233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 algn="just">
              <a:buNone/>
            </a:pPr>
            <a:r>
              <a:rPr lang="ru-RU" sz="1200" b="1" dirty="0">
                <a:solidFill>
                  <a:srgbClr val="004D9E"/>
                </a:solidFill>
              </a:rPr>
              <a:t>Обязательство по аренде </a:t>
            </a:r>
            <a:r>
              <a:rPr lang="ru-RU" sz="1200" b="1" dirty="0">
                <a:solidFill>
                  <a:srgbClr val="393939"/>
                </a:solidFill>
              </a:rPr>
              <a:t>на начало действия договора</a:t>
            </a:r>
            <a:r>
              <a:rPr lang="ru-RU" sz="1200" b="1" dirty="0"/>
              <a:t>:</a:t>
            </a:r>
          </a:p>
          <a:p>
            <a:pPr marL="0" indent="0" algn="just">
              <a:buNone/>
            </a:pPr>
            <a:r>
              <a:rPr lang="ru-RU" sz="1000" b="1" dirty="0"/>
              <a:t>Приведенная стоимость всех арендных платежей по рассчитанной ставке дисконтирования:</a:t>
            </a:r>
            <a:r>
              <a:rPr lang="ru-RU" sz="1200" b="1" dirty="0"/>
              <a:t> </a:t>
            </a:r>
            <a:r>
              <a:rPr lang="ru-RU" b="1" dirty="0">
                <a:solidFill>
                  <a:srgbClr val="004D9E"/>
                </a:solidFill>
              </a:rPr>
              <a:t>1 401 250 руб</a:t>
            </a:r>
            <a:r>
              <a:rPr lang="ru-RU" b="1" dirty="0"/>
              <a:t>.</a:t>
            </a:r>
            <a:endParaRPr lang="ru-RU" sz="1200" b="1" dirty="0"/>
          </a:p>
          <a:p>
            <a:pPr marL="0" indent="0" algn="just">
              <a:buNone/>
            </a:pPr>
            <a:r>
              <a:rPr lang="ru-RU" sz="1000" dirty="0"/>
              <a:t>Сумма рассчитана исходя из денежного потока, который генерируется графиком. </a:t>
            </a:r>
            <a:r>
              <a:rPr lang="en-US" sz="1000" dirty="0"/>
              <a:t>Excel </a:t>
            </a:r>
            <a:r>
              <a:rPr lang="ru-RU" sz="1000" dirty="0"/>
              <a:t>позволяет произвести расчет с помощью формулы </a:t>
            </a:r>
            <a:r>
              <a:rPr lang="ru-RU" sz="1000" b="1" dirty="0"/>
              <a:t>ЧИСТНЗ</a:t>
            </a:r>
          </a:p>
        </p:txBody>
      </p:sp>
      <p:sp>
        <p:nvSpPr>
          <p:cNvPr id="18" name="Rounded Rectangle 23">
            <a:extLst>
              <a:ext uri="{FF2B5EF4-FFF2-40B4-BE49-F238E27FC236}">
                <a16:creationId xmlns:a16="http://schemas.microsoft.com/office/drawing/2014/main" id="{78D723DF-EF42-4CCD-B304-A84E5583607B}"/>
              </a:ext>
            </a:extLst>
          </p:cNvPr>
          <p:cNvSpPr/>
          <p:nvPr/>
        </p:nvSpPr>
        <p:spPr>
          <a:xfrm>
            <a:off x="7340778" y="1063054"/>
            <a:ext cx="3142234" cy="1661993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>
              <a:solidFill>
                <a:srgbClr val="97C026"/>
              </a:solidFill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405F8167-FEE1-4379-874A-F5EF140B1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111" y="3219300"/>
            <a:ext cx="3142233" cy="9848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 algn="just">
              <a:buNone/>
            </a:pPr>
            <a:r>
              <a:rPr lang="ru-RU" sz="1200" b="1" dirty="0">
                <a:solidFill>
                  <a:srgbClr val="FF0000"/>
                </a:solidFill>
              </a:rPr>
              <a:t>Право пользования активом </a:t>
            </a:r>
            <a:r>
              <a:rPr lang="ru-RU" sz="1200" b="1" dirty="0">
                <a:solidFill>
                  <a:srgbClr val="393939"/>
                </a:solidFill>
              </a:rPr>
              <a:t>на начало действия договора</a:t>
            </a:r>
            <a:r>
              <a:rPr lang="ru-RU" sz="1200" b="1" dirty="0"/>
              <a:t>: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4D9E"/>
                </a:solidFill>
              </a:rPr>
              <a:t>2 001 250 руб</a:t>
            </a:r>
            <a:r>
              <a:rPr lang="ru-RU" b="1" dirty="0"/>
              <a:t>.</a:t>
            </a:r>
            <a:endParaRPr lang="ru-RU" sz="1200" b="1" dirty="0"/>
          </a:p>
          <a:p>
            <a:pPr marL="0" indent="0" algn="just">
              <a:buNone/>
            </a:pPr>
            <a:r>
              <a:rPr lang="ru-RU" sz="1000" dirty="0"/>
              <a:t>Рассчитан как обязательства по аренде увеличенные на предоплату (аванс)</a:t>
            </a:r>
            <a:endParaRPr lang="ru-RU" sz="1000" b="1" dirty="0"/>
          </a:p>
        </p:txBody>
      </p:sp>
      <p:sp>
        <p:nvSpPr>
          <p:cNvPr id="20" name="Rounded Rectangle 23">
            <a:extLst>
              <a:ext uri="{FF2B5EF4-FFF2-40B4-BE49-F238E27FC236}">
                <a16:creationId xmlns:a16="http://schemas.microsoft.com/office/drawing/2014/main" id="{FC8178A7-41AA-4635-8B39-63E4EBB88644}"/>
              </a:ext>
            </a:extLst>
          </p:cNvPr>
          <p:cNvSpPr/>
          <p:nvPr/>
        </p:nvSpPr>
        <p:spPr>
          <a:xfrm>
            <a:off x="7339111" y="3171104"/>
            <a:ext cx="3142234" cy="1185591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>
              <a:solidFill>
                <a:srgbClr val="97C026"/>
              </a:solidFill>
            </a:endParaRPr>
          </a:p>
        </p:txBody>
      </p:sp>
      <p:sp>
        <p:nvSpPr>
          <p:cNvPr id="22" name="Chevron 65">
            <a:extLst>
              <a:ext uri="{FF2B5EF4-FFF2-40B4-BE49-F238E27FC236}">
                <a16:creationId xmlns:a16="http://schemas.microsoft.com/office/drawing/2014/main" id="{5731FFE6-A418-4DCE-807F-F35C5BBF0A68}"/>
              </a:ext>
            </a:extLst>
          </p:cNvPr>
          <p:cNvSpPr/>
          <p:nvPr/>
        </p:nvSpPr>
        <p:spPr>
          <a:xfrm>
            <a:off x="6993121" y="1238784"/>
            <a:ext cx="281439" cy="547546"/>
          </a:xfrm>
          <a:prstGeom prst="chevron">
            <a:avLst/>
          </a:prstGeom>
          <a:solidFill>
            <a:srgbClr val="97C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Chevron 65">
            <a:extLst>
              <a:ext uri="{FF2B5EF4-FFF2-40B4-BE49-F238E27FC236}">
                <a16:creationId xmlns:a16="http://schemas.microsoft.com/office/drawing/2014/main" id="{27CC773A-964D-42F8-A8C6-9B983B522A99}"/>
              </a:ext>
            </a:extLst>
          </p:cNvPr>
          <p:cNvSpPr/>
          <p:nvPr/>
        </p:nvSpPr>
        <p:spPr>
          <a:xfrm>
            <a:off x="3470012" y="1232557"/>
            <a:ext cx="281439" cy="547546"/>
          </a:xfrm>
          <a:prstGeom prst="chevron">
            <a:avLst/>
          </a:prstGeom>
          <a:solidFill>
            <a:srgbClr val="97C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Chevron 65">
            <a:extLst>
              <a:ext uri="{FF2B5EF4-FFF2-40B4-BE49-F238E27FC236}">
                <a16:creationId xmlns:a16="http://schemas.microsoft.com/office/drawing/2014/main" id="{4DE33AD9-A9A4-4443-9692-31E033A7719D}"/>
              </a:ext>
            </a:extLst>
          </p:cNvPr>
          <p:cNvSpPr/>
          <p:nvPr/>
        </p:nvSpPr>
        <p:spPr>
          <a:xfrm rot="5400000">
            <a:off x="8769507" y="2652298"/>
            <a:ext cx="281439" cy="547546"/>
          </a:xfrm>
          <a:prstGeom prst="chevron">
            <a:avLst/>
          </a:prstGeom>
          <a:solidFill>
            <a:srgbClr val="97C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22F550-4BFF-49F0-B2D9-AC547973E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1" y="2113494"/>
            <a:ext cx="2652817" cy="51708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AE46AD-37EE-4174-B7A2-97635DF1E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24" y="2113493"/>
            <a:ext cx="2964425" cy="517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/>
          <p:cNvSpPr txBox="1">
            <a:spLocks/>
          </p:cNvSpPr>
          <p:nvPr/>
        </p:nvSpPr>
        <p:spPr bwMode="auto">
          <a:xfrm>
            <a:off x="470635" y="337680"/>
            <a:ext cx="8928992" cy="43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11113" defTabSz="914077">
              <a:lnSpc>
                <a:spcPts val="3800"/>
              </a:lnSpc>
              <a:defRPr sz="3600" b="1">
                <a:solidFill>
                  <a:srgbClr val="004D9E"/>
                </a:solidFill>
                <a:latin typeface="+mj-lt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200" dirty="0"/>
              <a:t>Пример: отражение операций на дату передачи в лизинг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AAE28BC7-C52B-4812-BCCA-9BADA3E9BF6B}"/>
              </a:ext>
            </a:extLst>
          </p:cNvPr>
          <p:cNvSpPr txBox="1">
            <a:spLocks/>
          </p:cNvSpPr>
          <p:nvPr/>
        </p:nvSpPr>
        <p:spPr>
          <a:xfrm>
            <a:off x="9550898" y="7039085"/>
            <a:ext cx="851590" cy="4025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4E8835-8C83-4574-951E-2F973674DF4E}" type="slidenum">
              <a:rPr lang="ru-RU" sz="1400" smtClean="0">
                <a:solidFill>
                  <a:srgbClr val="8996BD"/>
                </a:solidFill>
              </a:rPr>
              <a:pPr algn="r"/>
              <a:t>8</a:t>
            </a:fld>
            <a:endParaRPr lang="ru-RU" sz="1400" dirty="0">
              <a:solidFill>
                <a:srgbClr val="8996BD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763936-7AEE-49B9-A7BA-D65D1AA0E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72" y="735026"/>
            <a:ext cx="9977719" cy="639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6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/>
          <p:cNvSpPr txBox="1">
            <a:spLocks/>
          </p:cNvSpPr>
          <p:nvPr/>
        </p:nvSpPr>
        <p:spPr bwMode="auto">
          <a:xfrm>
            <a:off x="378148" y="309079"/>
            <a:ext cx="9721080" cy="42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11113" defTabSz="914077">
              <a:lnSpc>
                <a:spcPts val="3800"/>
              </a:lnSpc>
              <a:defRPr sz="3600" b="1">
                <a:solidFill>
                  <a:srgbClr val="004D9E"/>
                </a:solidFill>
                <a:latin typeface="+mj-lt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200" dirty="0"/>
              <a:t>Пример: отражение операций в учете на дату начисления 31.01.2022г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AAE28BC7-C52B-4812-BCCA-9BADA3E9BF6B}"/>
              </a:ext>
            </a:extLst>
          </p:cNvPr>
          <p:cNvSpPr txBox="1">
            <a:spLocks/>
          </p:cNvSpPr>
          <p:nvPr/>
        </p:nvSpPr>
        <p:spPr>
          <a:xfrm>
            <a:off x="9550898" y="7039085"/>
            <a:ext cx="851590" cy="4025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4E8835-8C83-4574-951E-2F973674DF4E}" type="slidenum">
              <a:rPr lang="ru-RU" sz="1400" smtClean="0">
                <a:solidFill>
                  <a:srgbClr val="8996BD"/>
                </a:solidFill>
              </a:rPr>
              <a:pPr algn="r"/>
              <a:t>9</a:t>
            </a:fld>
            <a:endParaRPr lang="ru-RU" sz="1400" dirty="0">
              <a:solidFill>
                <a:srgbClr val="8996BD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8B6D4C-45BD-4F72-BF0F-779519C56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56" y="1527654"/>
            <a:ext cx="10307488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03183"/>
      </p:ext>
    </p:extLst>
  </p:cSld>
  <p:clrMapOvr>
    <a:masterClrMapping/>
  </p:clrMapOvr>
</p:sld>
</file>

<file path=ppt/theme/theme1.xml><?xml version="1.0" encoding="utf-8"?>
<a:theme xmlns:a="http://schemas.openxmlformats.org/drawingml/2006/main" name="Плашка с логотипом">
  <a:themeElements>
    <a:clrScheme name="BL_2018">
      <a:dk1>
        <a:srgbClr val="004D9E"/>
      </a:dk1>
      <a:lt1>
        <a:srgbClr val="151515"/>
      </a:lt1>
      <a:dk2>
        <a:srgbClr val="94C11A"/>
      </a:dk2>
      <a:lt2>
        <a:srgbClr val="FFFFFF"/>
      </a:lt2>
      <a:accent1>
        <a:srgbClr val="E65734"/>
      </a:accent1>
      <a:accent2>
        <a:srgbClr val="009D39"/>
      </a:accent2>
      <a:accent3>
        <a:srgbClr val="52B0E4"/>
      </a:accent3>
      <a:accent4>
        <a:srgbClr val="8F99A5"/>
      </a:accent4>
      <a:accent5>
        <a:srgbClr val="D8D8D8"/>
      </a:accent5>
      <a:accent6>
        <a:srgbClr val="BFBFBF"/>
      </a:accent6>
      <a:hlink>
        <a:srgbClr val="A5A5A5"/>
      </a:hlink>
      <a:folHlink>
        <a:srgbClr val="7F7F7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7955</TotalTime>
  <Words>951</Words>
  <Application>Microsoft Office PowerPoint</Application>
  <PresentationFormat>Произвольный</PresentationFormat>
  <Paragraphs>131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Плашка с логотипом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Пример: отражение операций в учете на дату зачета аванса 01.02.2022г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Спирин Вячеслав</dc:creator>
  <cp:lastModifiedBy>Мещерякова Ирина Сергеевна</cp:lastModifiedBy>
  <cp:revision>745</cp:revision>
  <cp:lastPrinted>2022-02-18T14:35:07Z</cp:lastPrinted>
  <dcterms:created xsi:type="dcterms:W3CDTF">2017-03-07T14:05:21Z</dcterms:created>
  <dcterms:modified xsi:type="dcterms:W3CDTF">2022-08-19T12:46:44Z</dcterms:modified>
</cp:coreProperties>
</file>